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4"/>
    <p:sldMasterId id="2147483693" r:id="rId5"/>
  </p:sldMasterIdLst>
  <p:notesMasterIdLst>
    <p:notesMasterId r:id="rId22"/>
  </p:notesMasterIdLst>
  <p:handoutMasterIdLst>
    <p:handoutMasterId r:id="rId23"/>
  </p:handoutMasterIdLst>
  <p:sldIdLst>
    <p:sldId id="275" r:id="rId6"/>
    <p:sldId id="276" r:id="rId7"/>
    <p:sldId id="277" r:id="rId8"/>
    <p:sldId id="304" r:id="rId9"/>
    <p:sldId id="317" r:id="rId10"/>
    <p:sldId id="318" r:id="rId11"/>
    <p:sldId id="319" r:id="rId12"/>
    <p:sldId id="260" r:id="rId13"/>
    <p:sldId id="320" r:id="rId14"/>
    <p:sldId id="321" r:id="rId15"/>
    <p:sldId id="322" r:id="rId16"/>
    <p:sldId id="305" r:id="rId17"/>
    <p:sldId id="302" r:id="rId18"/>
    <p:sldId id="284" r:id="rId19"/>
    <p:sldId id="285" r:id="rId20"/>
    <p:sldId id="299" r:id="rId21"/>
  </p:sldIdLst>
  <p:sldSz cx="12192000" cy="6858000"/>
  <p:notesSz cx="6858000"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ld Cohen" initials="GC" lastIdx="9" clrIdx="0">
    <p:extLst>
      <p:ext uri="{19B8F6BF-5375-455C-9EA6-DF929625EA0E}">
        <p15:presenceInfo xmlns:p15="http://schemas.microsoft.com/office/powerpoint/2012/main" userId="e3bfc61a6fb3c1ec" providerId="Windows Live"/>
      </p:ext>
    </p:extLst>
  </p:cmAuthor>
  <p:cmAuthor id="2" name="Paula Boga" initials="PB" lastIdx="2" clrIdx="1">
    <p:extLst>
      <p:ext uri="{19B8F6BF-5375-455C-9EA6-DF929625EA0E}">
        <p15:presenceInfo xmlns:p15="http://schemas.microsoft.com/office/powerpoint/2012/main" userId="S::pboga@thearcoregon.org::80679e34-2d06-4f27-abb3-55fa6af615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83" autoAdjust="0"/>
  </p:normalViewPr>
  <p:slideViewPr>
    <p:cSldViewPr snapToGrid="0">
      <p:cViewPr varScale="1">
        <p:scale>
          <a:sx n="113" d="100"/>
          <a:sy n="113" d="100"/>
        </p:scale>
        <p:origin x="474"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0A541-62B0-4319-9146-FC4A066411A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5E6648E-2DEA-47AD-BE56-E006C10164E2}">
      <dgm:prSet/>
      <dgm:spPr/>
      <dgm:t>
        <a:bodyPr/>
        <a:lstStyle/>
        <a:p>
          <a:r>
            <a:rPr lang="en-US" dirty="0"/>
            <a:t>Money Management Assistance</a:t>
          </a:r>
        </a:p>
      </dgm:t>
    </dgm:pt>
    <dgm:pt modelId="{9938FAB1-B8CA-4CD7-ADEE-6B2C5B21302B}" type="parTrans" cxnId="{F5EF9780-43A9-492A-82AB-5368B57A224D}">
      <dgm:prSet/>
      <dgm:spPr/>
      <dgm:t>
        <a:bodyPr/>
        <a:lstStyle/>
        <a:p>
          <a:endParaRPr lang="en-US"/>
        </a:p>
      </dgm:t>
    </dgm:pt>
    <dgm:pt modelId="{ED1423DF-4825-47C3-B247-636C448C2DA9}" type="sibTrans" cxnId="{F5EF9780-43A9-492A-82AB-5368B57A224D}">
      <dgm:prSet/>
      <dgm:spPr/>
      <dgm:t>
        <a:bodyPr/>
        <a:lstStyle/>
        <a:p>
          <a:endParaRPr lang="en-US"/>
        </a:p>
      </dgm:t>
    </dgm:pt>
    <dgm:pt modelId="{2499D092-E682-4CAD-807E-72291FEBF884}">
      <dgm:prSet/>
      <dgm:spPr/>
      <dgm:t>
        <a:bodyPr/>
        <a:lstStyle/>
        <a:p>
          <a:r>
            <a:rPr lang="en-US"/>
            <a:t>Joint accounts</a:t>
          </a:r>
        </a:p>
      </dgm:t>
    </dgm:pt>
    <dgm:pt modelId="{6BC1630A-F437-4325-AF71-21505417C5F0}" type="parTrans" cxnId="{D51775C6-DDE0-49E8-99A5-2EB2235AE74B}">
      <dgm:prSet/>
      <dgm:spPr/>
      <dgm:t>
        <a:bodyPr/>
        <a:lstStyle/>
        <a:p>
          <a:endParaRPr lang="en-US"/>
        </a:p>
      </dgm:t>
    </dgm:pt>
    <dgm:pt modelId="{73BFDCDA-A4AE-4F2E-8287-351873E54513}" type="sibTrans" cxnId="{D51775C6-DDE0-49E8-99A5-2EB2235AE74B}">
      <dgm:prSet/>
      <dgm:spPr/>
      <dgm:t>
        <a:bodyPr/>
        <a:lstStyle/>
        <a:p>
          <a:endParaRPr lang="en-US"/>
        </a:p>
      </dgm:t>
    </dgm:pt>
    <dgm:pt modelId="{86FD1AAA-2A2C-4471-8352-2628652C383C}">
      <dgm:prSet/>
      <dgm:spPr/>
      <dgm:t>
        <a:bodyPr/>
        <a:lstStyle/>
        <a:p>
          <a:r>
            <a:rPr lang="en-US"/>
            <a:t>Representative Payee / VA Fiduciary</a:t>
          </a:r>
        </a:p>
      </dgm:t>
    </dgm:pt>
    <dgm:pt modelId="{389D8D66-E815-4156-A544-E6B5143719A9}" type="parTrans" cxnId="{D5C7AA90-5244-4F21-A0DB-1D942184FB83}">
      <dgm:prSet/>
      <dgm:spPr/>
      <dgm:t>
        <a:bodyPr/>
        <a:lstStyle/>
        <a:p>
          <a:endParaRPr lang="en-US"/>
        </a:p>
      </dgm:t>
    </dgm:pt>
    <dgm:pt modelId="{7C2E269A-0CDD-48F7-B6ED-D43EE415288C}" type="sibTrans" cxnId="{D5C7AA90-5244-4F21-A0DB-1D942184FB83}">
      <dgm:prSet/>
      <dgm:spPr/>
      <dgm:t>
        <a:bodyPr/>
        <a:lstStyle/>
        <a:p>
          <a:endParaRPr lang="en-US"/>
        </a:p>
      </dgm:t>
    </dgm:pt>
    <dgm:pt modelId="{F99AFD8B-BAAD-45F1-8527-E9DABFCD2B0C}">
      <dgm:prSet/>
      <dgm:spPr/>
      <dgm:t>
        <a:bodyPr/>
        <a:lstStyle/>
        <a:p>
          <a:r>
            <a:rPr lang="en-US"/>
            <a:t>Power of Attorney</a:t>
          </a:r>
        </a:p>
      </dgm:t>
    </dgm:pt>
    <dgm:pt modelId="{69153E53-1589-45E7-8748-BF0BE3D239CB}" type="parTrans" cxnId="{1497E38B-1471-4A73-AB22-A4A6DF9CE451}">
      <dgm:prSet/>
      <dgm:spPr/>
      <dgm:t>
        <a:bodyPr/>
        <a:lstStyle/>
        <a:p>
          <a:endParaRPr lang="en-US"/>
        </a:p>
      </dgm:t>
    </dgm:pt>
    <dgm:pt modelId="{D45CEF4E-9685-4AC3-9FF2-01F63A74092B}" type="sibTrans" cxnId="{1497E38B-1471-4A73-AB22-A4A6DF9CE451}">
      <dgm:prSet/>
      <dgm:spPr/>
      <dgm:t>
        <a:bodyPr/>
        <a:lstStyle/>
        <a:p>
          <a:endParaRPr lang="en-US"/>
        </a:p>
      </dgm:t>
    </dgm:pt>
    <dgm:pt modelId="{E3ADF912-3527-4323-9B64-ECFFF67EFCCA}">
      <dgm:prSet/>
      <dgm:spPr/>
      <dgm:t>
        <a:bodyPr/>
        <a:lstStyle/>
        <a:p>
          <a:r>
            <a:rPr lang="en-US"/>
            <a:t>Trusts</a:t>
          </a:r>
        </a:p>
      </dgm:t>
    </dgm:pt>
    <dgm:pt modelId="{4EFE3A80-D3D4-4C25-9652-D09C498B459B}" type="parTrans" cxnId="{10DCED07-64C5-4E2F-8648-38DBF07B6799}">
      <dgm:prSet/>
      <dgm:spPr/>
      <dgm:t>
        <a:bodyPr/>
        <a:lstStyle/>
        <a:p>
          <a:endParaRPr lang="en-US"/>
        </a:p>
      </dgm:t>
    </dgm:pt>
    <dgm:pt modelId="{81E1CD7F-6BCC-4148-8A6A-F3DA6EA53BD9}" type="sibTrans" cxnId="{10DCED07-64C5-4E2F-8648-38DBF07B6799}">
      <dgm:prSet/>
      <dgm:spPr/>
      <dgm:t>
        <a:bodyPr/>
        <a:lstStyle/>
        <a:p>
          <a:endParaRPr lang="en-US"/>
        </a:p>
      </dgm:t>
    </dgm:pt>
    <dgm:pt modelId="{A70857A8-698E-4DB1-B87C-8135EF8E895D}">
      <dgm:prSet phldrT="[Text]"/>
      <dgm:spPr/>
      <dgm:t>
        <a:bodyPr/>
        <a:lstStyle/>
        <a:p>
          <a:r>
            <a:rPr lang="en-US" dirty="0"/>
            <a:t>ABLE Accounts</a:t>
          </a:r>
        </a:p>
      </dgm:t>
    </dgm:pt>
    <dgm:pt modelId="{93679A0B-F23C-4A41-A38D-A289ADE3E9BB}" type="parTrans" cxnId="{7BA5B073-2A7B-4810-8E4E-533E11897F2E}">
      <dgm:prSet/>
      <dgm:spPr/>
      <dgm:t>
        <a:bodyPr/>
        <a:lstStyle/>
        <a:p>
          <a:endParaRPr lang="en-US"/>
        </a:p>
      </dgm:t>
    </dgm:pt>
    <dgm:pt modelId="{26E6D014-8D0C-4201-B747-584112463F8D}" type="sibTrans" cxnId="{7BA5B073-2A7B-4810-8E4E-533E11897F2E}">
      <dgm:prSet/>
      <dgm:spPr/>
      <dgm:t>
        <a:bodyPr/>
        <a:lstStyle/>
        <a:p>
          <a:endParaRPr lang="en-US"/>
        </a:p>
      </dgm:t>
    </dgm:pt>
    <dgm:pt modelId="{C9EA9941-95A7-475A-8CD4-0DA2CC537667}" type="pres">
      <dgm:prSet presAssocID="{0B70A541-62B0-4319-9146-FC4A066411AC}" presName="linear" presStyleCnt="0">
        <dgm:presLayoutVars>
          <dgm:animLvl val="lvl"/>
          <dgm:resizeHandles val="exact"/>
        </dgm:presLayoutVars>
      </dgm:prSet>
      <dgm:spPr/>
    </dgm:pt>
    <dgm:pt modelId="{B6280FA4-F1ED-4E53-AA26-46B12C24779B}" type="pres">
      <dgm:prSet presAssocID="{A70857A8-698E-4DB1-B87C-8135EF8E895D}" presName="parentText" presStyleLbl="node1" presStyleIdx="0" presStyleCnt="6">
        <dgm:presLayoutVars>
          <dgm:chMax val="0"/>
          <dgm:bulletEnabled val="1"/>
        </dgm:presLayoutVars>
      </dgm:prSet>
      <dgm:spPr/>
    </dgm:pt>
    <dgm:pt modelId="{C25EEE6A-B721-4C70-9B81-3258A69390B0}" type="pres">
      <dgm:prSet presAssocID="{26E6D014-8D0C-4201-B747-584112463F8D}" presName="spacer" presStyleCnt="0"/>
      <dgm:spPr/>
    </dgm:pt>
    <dgm:pt modelId="{F2810671-7928-4171-8FAC-4B0B803A5DC6}" type="pres">
      <dgm:prSet presAssocID="{A5E6648E-2DEA-47AD-BE56-E006C10164E2}" presName="parentText" presStyleLbl="node1" presStyleIdx="1" presStyleCnt="6">
        <dgm:presLayoutVars>
          <dgm:chMax val="0"/>
          <dgm:bulletEnabled val="1"/>
        </dgm:presLayoutVars>
      </dgm:prSet>
      <dgm:spPr/>
    </dgm:pt>
    <dgm:pt modelId="{F25FBEA0-E0CD-4DA6-B38B-2FD10EDB57B6}" type="pres">
      <dgm:prSet presAssocID="{ED1423DF-4825-47C3-B247-636C448C2DA9}" presName="spacer" presStyleCnt="0"/>
      <dgm:spPr/>
    </dgm:pt>
    <dgm:pt modelId="{323A2B08-C875-4CE2-8F41-750689736DA1}" type="pres">
      <dgm:prSet presAssocID="{2499D092-E682-4CAD-807E-72291FEBF884}" presName="parentText" presStyleLbl="node1" presStyleIdx="2" presStyleCnt="6">
        <dgm:presLayoutVars>
          <dgm:chMax val="0"/>
          <dgm:bulletEnabled val="1"/>
        </dgm:presLayoutVars>
      </dgm:prSet>
      <dgm:spPr/>
    </dgm:pt>
    <dgm:pt modelId="{7D09F981-E938-4A83-8C77-BCB80A7A64A7}" type="pres">
      <dgm:prSet presAssocID="{73BFDCDA-A4AE-4F2E-8287-351873E54513}" presName="spacer" presStyleCnt="0"/>
      <dgm:spPr/>
    </dgm:pt>
    <dgm:pt modelId="{657F8C3E-1651-452E-9A84-29D22238668E}" type="pres">
      <dgm:prSet presAssocID="{86FD1AAA-2A2C-4471-8352-2628652C383C}" presName="parentText" presStyleLbl="node1" presStyleIdx="3" presStyleCnt="6">
        <dgm:presLayoutVars>
          <dgm:chMax val="0"/>
          <dgm:bulletEnabled val="1"/>
        </dgm:presLayoutVars>
      </dgm:prSet>
      <dgm:spPr/>
    </dgm:pt>
    <dgm:pt modelId="{BFA1F261-A725-419F-BF8E-421FA896FFAA}" type="pres">
      <dgm:prSet presAssocID="{7C2E269A-0CDD-48F7-B6ED-D43EE415288C}" presName="spacer" presStyleCnt="0"/>
      <dgm:spPr/>
    </dgm:pt>
    <dgm:pt modelId="{40664931-B47E-4A8E-952A-3684A48DFE9A}" type="pres">
      <dgm:prSet presAssocID="{F99AFD8B-BAAD-45F1-8527-E9DABFCD2B0C}" presName="parentText" presStyleLbl="node1" presStyleIdx="4" presStyleCnt="6">
        <dgm:presLayoutVars>
          <dgm:chMax val="0"/>
          <dgm:bulletEnabled val="1"/>
        </dgm:presLayoutVars>
      </dgm:prSet>
      <dgm:spPr/>
    </dgm:pt>
    <dgm:pt modelId="{56203A99-8A03-4F75-9EFA-09D037DB8D0F}" type="pres">
      <dgm:prSet presAssocID="{D45CEF4E-9685-4AC3-9FF2-01F63A74092B}" presName="spacer" presStyleCnt="0"/>
      <dgm:spPr/>
    </dgm:pt>
    <dgm:pt modelId="{1B9F7CAA-4F45-410C-84A9-19DA3E1529BC}" type="pres">
      <dgm:prSet presAssocID="{E3ADF912-3527-4323-9B64-ECFFF67EFCCA}" presName="parentText" presStyleLbl="node1" presStyleIdx="5" presStyleCnt="6">
        <dgm:presLayoutVars>
          <dgm:chMax val="0"/>
          <dgm:bulletEnabled val="1"/>
        </dgm:presLayoutVars>
      </dgm:prSet>
      <dgm:spPr/>
    </dgm:pt>
  </dgm:ptLst>
  <dgm:cxnLst>
    <dgm:cxn modelId="{10DCED07-64C5-4E2F-8648-38DBF07B6799}" srcId="{0B70A541-62B0-4319-9146-FC4A066411AC}" destId="{E3ADF912-3527-4323-9B64-ECFFF67EFCCA}" srcOrd="5" destOrd="0" parTransId="{4EFE3A80-D3D4-4C25-9652-D09C498B459B}" sibTransId="{81E1CD7F-6BCC-4148-8A6A-F3DA6EA53BD9}"/>
    <dgm:cxn modelId="{B9162337-7B7D-483E-B975-CD6A9320C6EF}" type="presOf" srcId="{A5E6648E-2DEA-47AD-BE56-E006C10164E2}" destId="{F2810671-7928-4171-8FAC-4B0B803A5DC6}" srcOrd="0" destOrd="0" presId="urn:microsoft.com/office/officeart/2005/8/layout/vList2"/>
    <dgm:cxn modelId="{FEEA5838-9873-403C-8BBA-C237774C7259}" type="presOf" srcId="{86FD1AAA-2A2C-4471-8352-2628652C383C}" destId="{657F8C3E-1651-452E-9A84-29D22238668E}" srcOrd="0" destOrd="0" presId="urn:microsoft.com/office/officeart/2005/8/layout/vList2"/>
    <dgm:cxn modelId="{EBD0C752-B413-46E6-A19D-0560F4A239D1}" type="presOf" srcId="{A70857A8-698E-4DB1-B87C-8135EF8E895D}" destId="{B6280FA4-F1ED-4E53-AA26-46B12C24779B}" srcOrd="0" destOrd="0" presId="urn:microsoft.com/office/officeart/2005/8/layout/vList2"/>
    <dgm:cxn modelId="{7BA5B073-2A7B-4810-8E4E-533E11897F2E}" srcId="{0B70A541-62B0-4319-9146-FC4A066411AC}" destId="{A70857A8-698E-4DB1-B87C-8135EF8E895D}" srcOrd="0" destOrd="0" parTransId="{93679A0B-F23C-4A41-A38D-A289ADE3E9BB}" sibTransId="{26E6D014-8D0C-4201-B747-584112463F8D}"/>
    <dgm:cxn modelId="{F5EF9780-43A9-492A-82AB-5368B57A224D}" srcId="{0B70A541-62B0-4319-9146-FC4A066411AC}" destId="{A5E6648E-2DEA-47AD-BE56-E006C10164E2}" srcOrd="1" destOrd="0" parTransId="{9938FAB1-B8CA-4CD7-ADEE-6B2C5B21302B}" sibTransId="{ED1423DF-4825-47C3-B247-636C448C2DA9}"/>
    <dgm:cxn modelId="{26D30487-61C0-4028-972C-CD2B725D4AB1}" type="presOf" srcId="{E3ADF912-3527-4323-9B64-ECFFF67EFCCA}" destId="{1B9F7CAA-4F45-410C-84A9-19DA3E1529BC}" srcOrd="0" destOrd="0" presId="urn:microsoft.com/office/officeart/2005/8/layout/vList2"/>
    <dgm:cxn modelId="{1497E38B-1471-4A73-AB22-A4A6DF9CE451}" srcId="{0B70A541-62B0-4319-9146-FC4A066411AC}" destId="{F99AFD8B-BAAD-45F1-8527-E9DABFCD2B0C}" srcOrd="4" destOrd="0" parTransId="{69153E53-1589-45E7-8748-BF0BE3D239CB}" sibTransId="{D45CEF4E-9685-4AC3-9FF2-01F63A74092B}"/>
    <dgm:cxn modelId="{D5C7AA90-5244-4F21-A0DB-1D942184FB83}" srcId="{0B70A541-62B0-4319-9146-FC4A066411AC}" destId="{86FD1AAA-2A2C-4471-8352-2628652C383C}" srcOrd="3" destOrd="0" parTransId="{389D8D66-E815-4156-A544-E6B5143719A9}" sibTransId="{7C2E269A-0CDD-48F7-B6ED-D43EE415288C}"/>
    <dgm:cxn modelId="{D8E86CA2-4AF6-4403-8401-CFBDB82E28BD}" type="presOf" srcId="{F99AFD8B-BAAD-45F1-8527-E9DABFCD2B0C}" destId="{40664931-B47E-4A8E-952A-3684A48DFE9A}" srcOrd="0" destOrd="0" presId="urn:microsoft.com/office/officeart/2005/8/layout/vList2"/>
    <dgm:cxn modelId="{C9D18BB0-145B-41AF-AA3D-2284C614BB53}" type="presOf" srcId="{0B70A541-62B0-4319-9146-FC4A066411AC}" destId="{C9EA9941-95A7-475A-8CD4-0DA2CC537667}" srcOrd="0" destOrd="0" presId="urn:microsoft.com/office/officeart/2005/8/layout/vList2"/>
    <dgm:cxn modelId="{D51775C6-DDE0-49E8-99A5-2EB2235AE74B}" srcId="{0B70A541-62B0-4319-9146-FC4A066411AC}" destId="{2499D092-E682-4CAD-807E-72291FEBF884}" srcOrd="2" destOrd="0" parTransId="{6BC1630A-F437-4325-AF71-21505417C5F0}" sibTransId="{73BFDCDA-A4AE-4F2E-8287-351873E54513}"/>
    <dgm:cxn modelId="{F3F096E9-C420-4A64-B1CC-A1258927498B}" type="presOf" srcId="{2499D092-E682-4CAD-807E-72291FEBF884}" destId="{323A2B08-C875-4CE2-8F41-750689736DA1}" srcOrd="0" destOrd="0" presId="urn:microsoft.com/office/officeart/2005/8/layout/vList2"/>
    <dgm:cxn modelId="{B55F068B-8EA2-47A0-BD4E-CF887A74506D}" type="presParOf" srcId="{C9EA9941-95A7-475A-8CD4-0DA2CC537667}" destId="{B6280FA4-F1ED-4E53-AA26-46B12C24779B}" srcOrd="0" destOrd="0" presId="urn:microsoft.com/office/officeart/2005/8/layout/vList2"/>
    <dgm:cxn modelId="{700F7E17-70E2-4338-A931-B3750978B95F}" type="presParOf" srcId="{C9EA9941-95A7-475A-8CD4-0DA2CC537667}" destId="{C25EEE6A-B721-4C70-9B81-3258A69390B0}" srcOrd="1" destOrd="0" presId="urn:microsoft.com/office/officeart/2005/8/layout/vList2"/>
    <dgm:cxn modelId="{01CF2900-C8D2-4924-BDEA-7E16EF2F3AAB}" type="presParOf" srcId="{C9EA9941-95A7-475A-8CD4-0DA2CC537667}" destId="{F2810671-7928-4171-8FAC-4B0B803A5DC6}" srcOrd="2" destOrd="0" presId="urn:microsoft.com/office/officeart/2005/8/layout/vList2"/>
    <dgm:cxn modelId="{29A9C5F9-42D8-41AE-89C1-60CFCAC2949B}" type="presParOf" srcId="{C9EA9941-95A7-475A-8CD4-0DA2CC537667}" destId="{F25FBEA0-E0CD-4DA6-B38B-2FD10EDB57B6}" srcOrd="3" destOrd="0" presId="urn:microsoft.com/office/officeart/2005/8/layout/vList2"/>
    <dgm:cxn modelId="{23A7A3AD-FA10-4674-BD6F-000780A715F2}" type="presParOf" srcId="{C9EA9941-95A7-475A-8CD4-0DA2CC537667}" destId="{323A2B08-C875-4CE2-8F41-750689736DA1}" srcOrd="4" destOrd="0" presId="urn:microsoft.com/office/officeart/2005/8/layout/vList2"/>
    <dgm:cxn modelId="{22021CAA-EFAD-4846-9B6C-E9298481C392}" type="presParOf" srcId="{C9EA9941-95A7-475A-8CD4-0DA2CC537667}" destId="{7D09F981-E938-4A83-8C77-BCB80A7A64A7}" srcOrd="5" destOrd="0" presId="urn:microsoft.com/office/officeart/2005/8/layout/vList2"/>
    <dgm:cxn modelId="{2D646898-1B93-4235-806E-91D2FB3D669F}" type="presParOf" srcId="{C9EA9941-95A7-475A-8CD4-0DA2CC537667}" destId="{657F8C3E-1651-452E-9A84-29D22238668E}" srcOrd="6" destOrd="0" presId="urn:microsoft.com/office/officeart/2005/8/layout/vList2"/>
    <dgm:cxn modelId="{B0F8D334-1DEA-4DE5-A6A3-AAABFA640558}" type="presParOf" srcId="{C9EA9941-95A7-475A-8CD4-0DA2CC537667}" destId="{BFA1F261-A725-419F-BF8E-421FA896FFAA}" srcOrd="7" destOrd="0" presId="urn:microsoft.com/office/officeart/2005/8/layout/vList2"/>
    <dgm:cxn modelId="{735E9557-E6E0-4274-A1CF-6ED6770EB57D}" type="presParOf" srcId="{C9EA9941-95A7-475A-8CD4-0DA2CC537667}" destId="{40664931-B47E-4A8E-952A-3684A48DFE9A}" srcOrd="8" destOrd="0" presId="urn:microsoft.com/office/officeart/2005/8/layout/vList2"/>
    <dgm:cxn modelId="{1DF72BA1-1716-4928-9F01-10970E33A49E}" type="presParOf" srcId="{C9EA9941-95A7-475A-8CD4-0DA2CC537667}" destId="{56203A99-8A03-4F75-9EFA-09D037DB8D0F}" srcOrd="9" destOrd="0" presId="urn:microsoft.com/office/officeart/2005/8/layout/vList2"/>
    <dgm:cxn modelId="{6EF197AC-6E46-4552-A833-5737CDCD57F9}" type="presParOf" srcId="{C9EA9941-95A7-475A-8CD4-0DA2CC537667}" destId="{1B9F7CAA-4F45-410C-84A9-19DA3E1529BC}"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80FA4-F1ED-4E53-AA26-46B12C24779B}">
      <dsp:nvSpPr>
        <dsp:cNvPr id="0" name=""/>
        <dsp:cNvSpPr/>
      </dsp:nvSpPr>
      <dsp:spPr>
        <a:xfrm>
          <a:off x="0" y="330060"/>
          <a:ext cx="5994400" cy="7195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ABLE Accounts</a:t>
          </a:r>
        </a:p>
      </dsp:txBody>
      <dsp:txXfrm>
        <a:off x="35125" y="365185"/>
        <a:ext cx="5924150" cy="649299"/>
      </dsp:txXfrm>
    </dsp:sp>
    <dsp:sp modelId="{F2810671-7928-4171-8FAC-4B0B803A5DC6}">
      <dsp:nvSpPr>
        <dsp:cNvPr id="0" name=""/>
        <dsp:cNvSpPr/>
      </dsp:nvSpPr>
      <dsp:spPr>
        <a:xfrm>
          <a:off x="0" y="1136010"/>
          <a:ext cx="5994400" cy="719549"/>
        </a:xfrm>
        <a:prstGeom prst="roundRect">
          <a:avLst/>
        </a:prstGeom>
        <a:solidFill>
          <a:schemeClr val="accent5">
            <a:hueOff val="3195677"/>
            <a:satOff val="-7776"/>
            <a:lumOff val="-1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Money Management Assistance</a:t>
          </a:r>
        </a:p>
      </dsp:txBody>
      <dsp:txXfrm>
        <a:off x="35125" y="1171135"/>
        <a:ext cx="5924150" cy="649299"/>
      </dsp:txXfrm>
    </dsp:sp>
    <dsp:sp modelId="{323A2B08-C875-4CE2-8F41-750689736DA1}">
      <dsp:nvSpPr>
        <dsp:cNvPr id="0" name=""/>
        <dsp:cNvSpPr/>
      </dsp:nvSpPr>
      <dsp:spPr>
        <a:xfrm>
          <a:off x="0" y="1941960"/>
          <a:ext cx="5994400" cy="719549"/>
        </a:xfrm>
        <a:prstGeom prst="roundRect">
          <a:avLst/>
        </a:prstGeom>
        <a:solidFill>
          <a:schemeClr val="accent5">
            <a:hueOff val="6391355"/>
            <a:satOff val="-15552"/>
            <a:lumOff val="-3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Joint accounts</a:t>
          </a:r>
        </a:p>
      </dsp:txBody>
      <dsp:txXfrm>
        <a:off x="35125" y="1977085"/>
        <a:ext cx="5924150" cy="649299"/>
      </dsp:txXfrm>
    </dsp:sp>
    <dsp:sp modelId="{657F8C3E-1651-452E-9A84-29D22238668E}">
      <dsp:nvSpPr>
        <dsp:cNvPr id="0" name=""/>
        <dsp:cNvSpPr/>
      </dsp:nvSpPr>
      <dsp:spPr>
        <a:xfrm>
          <a:off x="0" y="2747910"/>
          <a:ext cx="5994400" cy="719549"/>
        </a:xfrm>
        <a:prstGeom prst="roundRect">
          <a:avLst/>
        </a:prstGeom>
        <a:solidFill>
          <a:schemeClr val="accent5">
            <a:hueOff val="9587032"/>
            <a:satOff val="-23327"/>
            <a:lumOff val="-54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Representative Payee / VA Fiduciary</a:t>
          </a:r>
        </a:p>
      </dsp:txBody>
      <dsp:txXfrm>
        <a:off x="35125" y="2783035"/>
        <a:ext cx="5924150" cy="649299"/>
      </dsp:txXfrm>
    </dsp:sp>
    <dsp:sp modelId="{40664931-B47E-4A8E-952A-3684A48DFE9A}">
      <dsp:nvSpPr>
        <dsp:cNvPr id="0" name=""/>
        <dsp:cNvSpPr/>
      </dsp:nvSpPr>
      <dsp:spPr>
        <a:xfrm>
          <a:off x="0" y="3553860"/>
          <a:ext cx="5994400" cy="719549"/>
        </a:xfrm>
        <a:prstGeom prst="roundRect">
          <a:avLst/>
        </a:prstGeom>
        <a:solidFill>
          <a:schemeClr val="accent5">
            <a:hueOff val="12782709"/>
            <a:satOff val="-31103"/>
            <a:lumOff val="-72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Power of Attorney</a:t>
          </a:r>
        </a:p>
      </dsp:txBody>
      <dsp:txXfrm>
        <a:off x="35125" y="3588985"/>
        <a:ext cx="5924150" cy="649299"/>
      </dsp:txXfrm>
    </dsp:sp>
    <dsp:sp modelId="{1B9F7CAA-4F45-410C-84A9-19DA3E1529BC}">
      <dsp:nvSpPr>
        <dsp:cNvPr id="0" name=""/>
        <dsp:cNvSpPr/>
      </dsp:nvSpPr>
      <dsp:spPr>
        <a:xfrm>
          <a:off x="0" y="4359810"/>
          <a:ext cx="5994400" cy="719549"/>
        </a:xfrm>
        <a:prstGeom prst="roundRect">
          <a:avLst/>
        </a:prstGeom>
        <a:solidFill>
          <a:schemeClr val="accent5">
            <a:hueOff val="15978386"/>
            <a:satOff val="-38879"/>
            <a:lumOff val="-90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Trusts</a:t>
          </a:r>
        </a:p>
      </dsp:txBody>
      <dsp:txXfrm>
        <a:off x="35125" y="4394935"/>
        <a:ext cx="5924150" cy="6492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23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231"/>
          </a:xfrm>
          <a:prstGeom prst="rect">
            <a:avLst/>
          </a:prstGeom>
        </p:spPr>
        <p:txBody>
          <a:bodyPr vert="horz" lIns="91440" tIns="45720" rIns="91440" bIns="45720" rtlCol="0"/>
          <a:lstStyle>
            <a:lvl1pPr algn="r">
              <a:defRPr sz="1200"/>
            </a:lvl1pPr>
          </a:lstStyle>
          <a:p>
            <a:fld id="{B5A43221-7E18-4765-ACB0-B1F98B49855B}" type="datetimeFigureOut">
              <a:rPr lang="en-US" smtClean="0"/>
              <a:t>12/19/2023</a:t>
            </a:fld>
            <a:endParaRPr lang="en-US"/>
          </a:p>
        </p:txBody>
      </p:sp>
      <p:sp>
        <p:nvSpPr>
          <p:cNvPr id="4" name="Footer Placeholder 3"/>
          <p:cNvSpPr>
            <a:spLocks noGrp="1"/>
          </p:cNvSpPr>
          <p:nvPr>
            <p:ph type="ftr" sz="quarter" idx="2"/>
          </p:nvPr>
        </p:nvSpPr>
        <p:spPr>
          <a:xfrm>
            <a:off x="0" y="8845046"/>
            <a:ext cx="2971800" cy="46723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5046"/>
            <a:ext cx="2971800" cy="467230"/>
          </a:xfrm>
          <a:prstGeom prst="rect">
            <a:avLst/>
          </a:prstGeom>
        </p:spPr>
        <p:txBody>
          <a:bodyPr vert="horz" lIns="91440" tIns="45720" rIns="91440" bIns="45720" rtlCol="0" anchor="b"/>
          <a:lstStyle>
            <a:lvl1pPr algn="r">
              <a:defRPr sz="1200"/>
            </a:lvl1pPr>
          </a:lstStyle>
          <a:p>
            <a:fld id="{D65134A0-B299-42B3-8792-9D0F0993BB18}" type="slidenum">
              <a:rPr lang="en-US" smtClean="0"/>
              <a:t>‹#›</a:t>
            </a:fld>
            <a:endParaRPr lang="en-US"/>
          </a:p>
        </p:txBody>
      </p:sp>
    </p:spTree>
    <p:extLst>
      <p:ext uri="{BB962C8B-B14F-4D97-AF65-F5344CB8AC3E}">
        <p14:creationId xmlns:p14="http://schemas.microsoft.com/office/powerpoint/2010/main" val="3122344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23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231"/>
          </a:xfrm>
          <a:prstGeom prst="rect">
            <a:avLst/>
          </a:prstGeom>
        </p:spPr>
        <p:txBody>
          <a:bodyPr vert="horz" lIns="91440" tIns="45720" rIns="91440" bIns="45720" rtlCol="0"/>
          <a:lstStyle>
            <a:lvl1pPr algn="r">
              <a:defRPr sz="1200"/>
            </a:lvl1pPr>
          </a:lstStyle>
          <a:p>
            <a:fld id="{23F9E9FE-7894-4E5C-95C6-E3CE2DCA6F21}" type="datetimeFigureOut">
              <a:rPr lang="en-US" smtClean="0"/>
              <a:t>12/19/2023</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1532"/>
            <a:ext cx="5486400" cy="366670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2971800" cy="46723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5046"/>
            <a:ext cx="2971800" cy="467230"/>
          </a:xfrm>
          <a:prstGeom prst="rect">
            <a:avLst/>
          </a:prstGeom>
        </p:spPr>
        <p:txBody>
          <a:bodyPr vert="horz" lIns="91440" tIns="45720" rIns="91440" bIns="45720" rtlCol="0" anchor="b"/>
          <a:lstStyle>
            <a:lvl1pPr algn="r">
              <a:defRPr sz="1200"/>
            </a:lvl1pPr>
          </a:lstStyle>
          <a:p>
            <a:fld id="{88E8AEC8-7494-4B2C-BDFD-EFDCC41B9F70}" type="slidenum">
              <a:rPr lang="en-US" smtClean="0"/>
              <a:t>‹#›</a:t>
            </a:fld>
            <a:endParaRPr lang="en-US"/>
          </a:p>
        </p:txBody>
      </p:sp>
    </p:spTree>
    <p:extLst>
      <p:ext uri="{BB962C8B-B14F-4D97-AF65-F5344CB8AC3E}">
        <p14:creationId xmlns:p14="http://schemas.microsoft.com/office/powerpoint/2010/main" val="275494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ifecoursetools.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americanbar.org/groups/law_aging/resources/guardianship_law_practice/practical_too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regon.gov/oha/HSD/amh/forms/declaration.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prepare a POLST, one must create with consent of and documentation of one's health care provider.</a:t>
            </a:r>
          </a:p>
          <a:p>
            <a:endParaRPr lang="en-US" dirty="0"/>
          </a:p>
          <a:p>
            <a:r>
              <a:rPr lang="en-US" dirty="0"/>
              <a:t>The POLST form and information can be found at: </a:t>
            </a:r>
            <a:r>
              <a:rPr lang="en-US" b="1" dirty="0"/>
              <a:t>http://oregonpolst.org</a:t>
            </a:r>
          </a:p>
          <a:p>
            <a:endParaRPr lang="en-US" dirty="0"/>
          </a:p>
          <a:p>
            <a:r>
              <a:rPr lang="en-US" sz="1200" b="1" i="0" kern="1200" dirty="0">
                <a:solidFill>
                  <a:schemeClr val="tx1"/>
                </a:solidFill>
                <a:effectLst/>
                <a:latin typeface="+mn-lt"/>
                <a:ea typeface="+mn-ea"/>
                <a:cs typeface="+mn-cs"/>
              </a:rPr>
              <a:t>NOTES</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POLST is not just for people with capacity.  An incapacitated person’s legal representative can enter into a POLST and a surrogate decision maker signature is an option on the form (see attached).  Also, the patient can opt out of submittal of the POLST to the registry.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Not everyone needs a POLST.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Typically used in relation to decisions around end of life planning.</a:t>
            </a:r>
            <a:endParaRPr lang="en-US"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Changed in April 2018 from “Physicians Orders for Life-Sustaining Treatment”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QUESTIONS FOR DISCUSSION:</a:t>
            </a:r>
          </a:p>
          <a:p>
            <a:pPr marL="285750" indent="-285750" algn="l">
              <a:buFont typeface="Arial"/>
              <a:buChar char="•"/>
            </a:pPr>
            <a:r>
              <a:rPr lang="en-US" dirty="0">
                <a:cs typeface="Calibri"/>
              </a:rPr>
              <a:t>How has this been a helpful tool for you or someone you support?</a:t>
            </a:r>
          </a:p>
          <a:p>
            <a:pPr marL="285750" indent="-285750" algn="l">
              <a:buFont typeface="Arial"/>
              <a:buChar char="•"/>
            </a:pPr>
            <a:r>
              <a:rPr lang="en-US" dirty="0">
                <a:cs typeface="Calibri"/>
              </a:rPr>
              <a:t>What kind of decisions were made using this tool?</a:t>
            </a:r>
          </a:p>
          <a:p>
            <a:pPr marL="285750" indent="-285750" algn="l">
              <a:buFont typeface="Arial"/>
              <a:buChar char="•"/>
            </a:pPr>
            <a:r>
              <a:rPr lang="en-US" dirty="0">
                <a:cs typeface="Calibri"/>
              </a:rPr>
              <a:t>What was the process like for you or the person you support?</a:t>
            </a:r>
            <a:br>
              <a:rPr lang="en-US" dirty="0"/>
            </a:br>
            <a:endParaRPr lang="en-US" dirty="0"/>
          </a:p>
        </p:txBody>
      </p:sp>
      <p:sp>
        <p:nvSpPr>
          <p:cNvPr id="4" name="Slide Number Placeholder 3"/>
          <p:cNvSpPr>
            <a:spLocks noGrp="1"/>
          </p:cNvSpPr>
          <p:nvPr>
            <p:ph type="sldNum" sz="quarter" idx="5"/>
          </p:nvPr>
        </p:nvSpPr>
        <p:spPr/>
        <p:txBody>
          <a:bodyPr/>
          <a:lstStyle/>
          <a:p>
            <a:fld id="{88E8AEC8-7494-4B2C-BDFD-EFDCC41B9F70}" type="slidenum">
              <a:rPr lang="en-US" smtClean="0"/>
              <a:t>1</a:t>
            </a:fld>
            <a:endParaRPr lang="en-US"/>
          </a:p>
        </p:txBody>
      </p:sp>
    </p:spTree>
    <p:extLst>
      <p:ext uri="{BB962C8B-B14F-4D97-AF65-F5344CB8AC3E}">
        <p14:creationId xmlns:p14="http://schemas.microsoft.com/office/powerpoint/2010/main" val="2722831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Clarify </a:t>
            </a:r>
            <a:r>
              <a:rPr lang="en-US" sz="1200" b="1" kern="1200" dirty="0">
                <a:solidFill>
                  <a:schemeClr val="tx1"/>
                </a:solidFill>
                <a:effectLst/>
                <a:latin typeface="+mn-lt"/>
                <a:ea typeface="+mn-ea"/>
                <a:cs typeface="+mn-cs"/>
              </a:rPr>
              <a:t>durable POA </a:t>
            </a:r>
            <a:r>
              <a:rPr lang="en-US" sz="1200" kern="1200" dirty="0">
                <a:solidFill>
                  <a:schemeClr val="tx1"/>
                </a:solidFill>
                <a:effectLst/>
                <a:latin typeface="+mn-lt"/>
                <a:ea typeface="+mn-ea"/>
                <a:cs typeface="+mn-cs"/>
              </a:rPr>
              <a:t>triggers when the person loses capacity</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No statutory form - can depend on where form is obtained (attorney office or other agency)</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Everyone should have a POA!</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Advance Directive for Finances</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Person must have capacity to assign rights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97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596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the Match-Maker worksheet previously handed out. Instruct participants to read each scenario and draw a line or lines to the alternative that would be most appropriate to offer for the person as it relates to for Money Management section.</a:t>
            </a:r>
          </a:p>
        </p:txBody>
      </p:sp>
      <p:sp>
        <p:nvSpPr>
          <p:cNvPr id="4" name="Slide Number Placeholder 3"/>
          <p:cNvSpPr>
            <a:spLocks noGrp="1"/>
          </p:cNvSpPr>
          <p:nvPr>
            <p:ph type="sldNum" sz="quarter" idx="5"/>
          </p:nvPr>
        </p:nvSpPr>
        <p:spPr/>
        <p:txBody>
          <a:bodyPr/>
          <a:lstStyle/>
          <a:p>
            <a:fld id="{88E8AEC8-7494-4B2C-BDFD-EFDCC41B9F70}" type="slidenum">
              <a:rPr lang="en-US" smtClean="0"/>
              <a:t>12</a:t>
            </a:fld>
            <a:endParaRPr lang="en-US"/>
          </a:p>
        </p:txBody>
      </p:sp>
    </p:spTree>
    <p:extLst>
      <p:ext uri="{BB962C8B-B14F-4D97-AF65-F5344CB8AC3E}">
        <p14:creationId xmlns:p14="http://schemas.microsoft.com/office/powerpoint/2010/main" val="3468859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Just because one incident happens (one financial scam or one home incident) doesn't mean conservatorship or guardianship is needed</a:t>
            </a:r>
          </a:p>
          <a:p>
            <a:endParaRPr lang="en-US" dirty="0"/>
          </a:p>
        </p:txBody>
      </p:sp>
      <p:sp>
        <p:nvSpPr>
          <p:cNvPr id="4" name="Slide Number Placeholder 3"/>
          <p:cNvSpPr>
            <a:spLocks noGrp="1"/>
          </p:cNvSpPr>
          <p:nvPr>
            <p:ph type="sldNum" sz="quarter" idx="5"/>
          </p:nvPr>
        </p:nvSpPr>
        <p:spPr/>
        <p:txBody>
          <a:bodyPr/>
          <a:lstStyle/>
          <a:p>
            <a:fld id="{88E8AEC8-7494-4B2C-BDFD-EFDCC41B9F70}" type="slidenum">
              <a:rPr lang="en-US" smtClean="0"/>
              <a:t>13</a:t>
            </a:fld>
            <a:endParaRPr lang="en-US"/>
          </a:p>
        </p:txBody>
      </p:sp>
    </p:spTree>
    <p:extLst>
      <p:ext uri="{BB962C8B-B14F-4D97-AF65-F5344CB8AC3E}">
        <p14:creationId xmlns:p14="http://schemas.microsoft.com/office/powerpoint/2010/main" val="2591074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Charting the </a:t>
            </a:r>
            <a:r>
              <a:rPr lang="en-US" dirty="0" err="1"/>
              <a:t>LifeCourse</a:t>
            </a:r>
            <a:r>
              <a:rPr lang="en-US" dirty="0"/>
              <a:t> tools, visit </a:t>
            </a:r>
            <a:r>
              <a:rPr lang="en-US" dirty="0">
                <a:hlinkClick r:id="rId3"/>
              </a:rPr>
              <a:t>https://www.lifecoursetools.com/</a:t>
            </a:r>
            <a:endParaRPr lang="en-US" dirty="0"/>
          </a:p>
          <a:p>
            <a:endParaRPr lang="en-US" dirty="0"/>
          </a:p>
          <a:p>
            <a:pPr marL="628650" lvl="1" indent="-171450" rtl="0" fontAlgn="ctr">
              <a:buFont typeface="Arial" panose="020B0604020202020204" pitchFamily="34" charset="0"/>
              <a:buChar char="•"/>
            </a:pPr>
            <a:r>
              <a:rPr lang="en-US" sz="1200" kern="1200" dirty="0" err="1">
                <a:solidFill>
                  <a:schemeClr val="tx1"/>
                </a:solidFill>
                <a:effectLst/>
                <a:latin typeface="+mn-lt"/>
                <a:ea typeface="+mn-ea"/>
                <a:cs typeface="+mn-cs"/>
              </a:rPr>
              <a:t>LifeCourse</a:t>
            </a:r>
            <a:r>
              <a:rPr lang="en-US" sz="1200" kern="1200" dirty="0">
                <a:solidFill>
                  <a:schemeClr val="tx1"/>
                </a:solidFill>
                <a:effectLst/>
                <a:latin typeface="+mn-lt"/>
                <a:ea typeface="+mn-ea"/>
                <a:cs typeface="+mn-cs"/>
              </a:rPr>
              <a:t> tools are being implemented in Oregon and Nationwide across various agencies</a:t>
            </a:r>
          </a:p>
          <a:p>
            <a:pPr marL="628650" lvl="1" indent="-171450" rtl="0" fontAlgn="ctr">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en-US" sz="1200" kern="1200" dirty="0">
                <a:solidFill>
                  <a:schemeClr val="tx1"/>
                </a:solidFill>
                <a:effectLst/>
                <a:latin typeface="+mn-lt"/>
                <a:ea typeface="+mn-ea"/>
                <a:cs typeface="+mn-cs"/>
              </a:rPr>
              <a:t>Example of use: A family using to determine objectively what supports are needed for a child turning 18</a:t>
            </a:r>
          </a:p>
          <a:p>
            <a:pPr rtl="0" fontAlgn="ct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Practical Tool online: </a:t>
            </a:r>
            <a:r>
              <a:rPr lang="en-US" dirty="0">
                <a:hlinkClick r:id="rId4"/>
              </a:rPr>
              <a:t>https://www.americanbar.org/groups/law_aging/resources/guardianship_law_practice/practical_tool/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8E8AEC8-7494-4B2C-BDFD-EFDCC41B9F70}" type="slidenum">
              <a:rPr lang="en-US" smtClean="0"/>
              <a:t>14</a:t>
            </a:fld>
            <a:endParaRPr lang="en-US"/>
          </a:p>
        </p:txBody>
      </p:sp>
    </p:spTree>
    <p:extLst>
      <p:ext uri="{BB962C8B-B14F-4D97-AF65-F5344CB8AC3E}">
        <p14:creationId xmlns:p14="http://schemas.microsoft.com/office/powerpoint/2010/main" val="532451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is an opportunity to think about all the alternatives reviewed today.</a:t>
            </a:r>
          </a:p>
          <a:p>
            <a:r>
              <a:rPr lang="en-US" dirty="0"/>
              <a:t>Review all categories – Health and Safety, Medical, Money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DISCUSS</a:t>
            </a:r>
            <a:r>
              <a:rPr lang="en-US" sz="1200" kern="1200" dirty="0">
                <a:solidFill>
                  <a:schemeClr val="tx1"/>
                </a:solidFill>
                <a:effectLst/>
                <a:latin typeface="+mn-lt"/>
                <a:ea typeface="+mn-ea"/>
                <a:cs typeface="+mn-cs"/>
              </a:rPr>
              <a:t>: Should guardianship and/or conservatorship been awarded? What alternatives could be used as less restrictive options for each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Encourage small groups to use on of the assessment tools, or at least review the tool when discussing each scenario.</a:t>
            </a:r>
          </a:p>
          <a:p>
            <a:endParaRPr lang="en-US" dirty="0"/>
          </a:p>
          <a:p>
            <a:r>
              <a:rPr lang="en-US" dirty="0"/>
              <a:t>_______</a:t>
            </a:r>
          </a:p>
          <a:p>
            <a:pPr lvl="0"/>
            <a:r>
              <a:rPr lang="en-US" sz="1200" b="1" kern="1200" dirty="0">
                <a:solidFill>
                  <a:schemeClr val="tx1"/>
                </a:solidFill>
                <a:effectLst/>
                <a:latin typeface="+mn-lt"/>
                <a:ea typeface="+mn-ea"/>
                <a:cs typeface="+mn-cs"/>
              </a:rPr>
              <a:t>Stan</a:t>
            </a:r>
            <a:r>
              <a:rPr lang="en-US" sz="1200" kern="1200" dirty="0">
                <a:solidFill>
                  <a:schemeClr val="tx1"/>
                </a:solidFill>
                <a:effectLst/>
                <a:latin typeface="+mn-lt"/>
                <a:ea typeface="+mn-ea"/>
                <a:cs typeface="+mn-cs"/>
              </a:rPr>
              <a:t>: 55-year-old man has had the opportunity to make his own choices for his entire life.  He was married, divorced, has 3 children and had a steady career as a MRI technician that required training, organization and dedication.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had a relationship with a woman –they were close, in love, compatible. Stan found out that he was going blind due to a genetic disorder.  However, he was overall holding it together and making his way towards accepting the fact that he’d be a blind person.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Then, Stan’s family members decided that they wanted to become guardian over him.  Their expressed concern was both mental health use and blindness.  He tried to negotiate for agreeing to enter into and complete residential mental health treatment as well as training for living as a blind person.  However, the family’s temporary guardianship and permanent guardianship went into place.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Meanwhile, Stan—just as the woman in the NYT Article—was paying for his guardian’s attorneys and was not able to decide how to use his money; how to address his recent blindness with specialty care, how to be in his own life. For example, Stan had to argue with his guardian in order to be able to follow up with specialty ophthalmological care.  The intrusion on his sense of self and dignity was dramatic.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Joe </a:t>
            </a:r>
            <a:r>
              <a:rPr lang="en-US" sz="1200" kern="1200" dirty="0">
                <a:solidFill>
                  <a:schemeClr val="tx1"/>
                </a:solidFill>
                <a:effectLst/>
                <a:latin typeface="+mn-lt"/>
                <a:ea typeface="+mn-ea"/>
                <a:cs typeface="+mn-cs"/>
              </a:rPr>
              <a:t>was in his 40’s and had Bipolar Disorder since his early 20’s.  He was highly functional when his MH disorder was managed—went for years at a time with stable health.  Joe recognized that the challenging part of his health was that when he got ill—he could get psychotic and unable to make decisions and in need of hospitalization.  Joe recognized that at those downward spikes in his health, he needed someone he could count on to make decisions for him.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David</a:t>
            </a:r>
            <a:r>
              <a:rPr lang="en-US" sz="1200" kern="1200" dirty="0">
                <a:solidFill>
                  <a:schemeClr val="tx1"/>
                </a:solidFill>
                <a:effectLst/>
                <a:latin typeface="+mn-lt"/>
                <a:ea typeface="+mn-ea"/>
                <a:cs typeface="+mn-cs"/>
              </a:rPr>
              <a:t> has a severe and persistent mental illness and has been stable for many years.  When David received a surprise inheritance from a fellow Church member, David’s sister moved in to seek guardianship.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a:t>
            </a:r>
          </a:p>
          <a:p>
            <a:r>
              <a:rPr lang="en-US" sz="1200" b="1" kern="1200" dirty="0">
                <a:solidFill>
                  <a:schemeClr val="tx1"/>
                </a:solidFill>
                <a:effectLst/>
                <a:latin typeface="+mn-lt"/>
                <a:ea typeface="+mn-ea"/>
                <a:cs typeface="+mn-cs"/>
              </a:rPr>
              <a:t>Wendy</a:t>
            </a:r>
            <a:r>
              <a:rPr lang="en-US" sz="1200" kern="1200" dirty="0">
                <a:solidFill>
                  <a:schemeClr val="tx1"/>
                </a:solidFill>
                <a:effectLst/>
                <a:latin typeface="+mn-lt"/>
                <a:ea typeface="+mn-ea"/>
                <a:cs typeface="+mn-cs"/>
              </a:rPr>
              <a:t> had lived in her family home with her now deceased husband and 5 adult children—it’d been 50 years.  Her guardian was moving to sell her home.  Mary objected because her home was not only walls, floors and a roof but was her life.  This was her comfort zone, her neighborhood, her memories. What supports might be put into place for Wendy?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8E8AEC8-7494-4B2C-BDFD-EFDCC41B9F70}" type="slidenum">
              <a:rPr lang="en-US" smtClean="0"/>
              <a:t>15</a:t>
            </a:fld>
            <a:endParaRPr lang="en-US"/>
          </a:p>
        </p:txBody>
      </p:sp>
    </p:spTree>
    <p:extLst>
      <p:ext uri="{BB962C8B-B14F-4D97-AF65-F5344CB8AC3E}">
        <p14:creationId xmlns:p14="http://schemas.microsoft.com/office/powerpoint/2010/main" val="4103492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questions.</a:t>
            </a:r>
          </a:p>
        </p:txBody>
      </p:sp>
      <p:sp>
        <p:nvSpPr>
          <p:cNvPr id="4" name="Slide Number Placeholder 3"/>
          <p:cNvSpPr>
            <a:spLocks noGrp="1"/>
          </p:cNvSpPr>
          <p:nvPr>
            <p:ph type="sldNum" sz="quarter" idx="5"/>
          </p:nvPr>
        </p:nvSpPr>
        <p:spPr/>
        <p:txBody>
          <a:bodyPr/>
          <a:lstStyle/>
          <a:p>
            <a:fld id="{88E8AEC8-7494-4B2C-BDFD-EFDCC41B9F70}" type="slidenum">
              <a:rPr lang="en-US" smtClean="0"/>
              <a:t>16</a:t>
            </a:fld>
            <a:endParaRPr lang="en-US"/>
          </a:p>
        </p:txBody>
      </p:sp>
    </p:spTree>
    <p:extLst>
      <p:ext uri="{BB962C8B-B14F-4D97-AF65-F5344CB8AC3E}">
        <p14:creationId xmlns:p14="http://schemas.microsoft.com/office/powerpoint/2010/main" val="263206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Declaration for Mental Health Treatment is a legal vehicle that allows people to have choice as to what they consent to, do not consent to and would like to occur when they are in a mental health crisis and have no voice.  The instructions and form for the Oregon's Declaration for Mental Health Treatment can be found at:  </a:t>
            </a:r>
            <a:r>
              <a:rPr lang="en-US" sz="1200" b="0" i="0" kern="1200" dirty="0">
                <a:solidFill>
                  <a:schemeClr val="tx1"/>
                </a:solidFill>
                <a:effectLst/>
                <a:latin typeface="+mn-lt"/>
                <a:ea typeface="+mn-ea"/>
                <a:cs typeface="+mn-cs"/>
                <a:hlinkClick r:id="rId3"/>
              </a:rPr>
              <a:t>https://www.oregon.gov/oha/HSD/amh/forms/declaration.pdf</a:t>
            </a:r>
            <a:endParaRPr lang="en-US" sz="1200" b="0" i="0" kern="1200" dirty="0">
              <a:solidFill>
                <a:schemeClr val="tx1"/>
              </a:solidFill>
              <a:effectLst/>
              <a:latin typeface="+mn-lt"/>
              <a:ea typeface="+mn-ea"/>
              <a:cs typeface="+mn-cs"/>
            </a:endParaRPr>
          </a:p>
          <a:p>
            <a:br>
              <a:rPr lang="en-US" dirty="0"/>
            </a:br>
            <a:r>
              <a:rPr lang="en-US" dirty="0"/>
              <a:t>The person executing the DMHT must have capacity when signing the form and before a mental health crisis occurs. This offers a person choice and stability </a:t>
            </a:r>
            <a:r>
              <a:rPr lang="en-US" dirty="0" err="1"/>
              <a:t>duringa</a:t>
            </a:r>
            <a:r>
              <a:rPr lang="en-US" dirty="0"/>
              <a:t> crisis, but does NOT provide guidance on other types</a:t>
            </a:r>
            <a:r>
              <a:rPr lang="en-US" baseline="0" dirty="0"/>
              <a:t> of medical emergencies such as life-sustaining or other medical treatments. It does NOT allow the person to avoid legal processes such as civil commitment.</a:t>
            </a:r>
            <a:endParaRPr lang="en-US" dirty="0"/>
          </a:p>
          <a:p>
            <a:r>
              <a:rPr lang="en-US" dirty="0"/>
              <a:t>Includes what mental health treatment the person DOES and DOES NOT consent to.</a:t>
            </a:r>
          </a:p>
          <a:p>
            <a:endParaRPr lang="en-US" dirty="0"/>
          </a:p>
          <a:p>
            <a:r>
              <a:rPr lang="en-US" dirty="0"/>
              <a:t>The DMHT form must be renewed every 3 years to remain valid.</a:t>
            </a:r>
          </a:p>
          <a:p>
            <a:endParaRPr lang="en-US" dirty="0"/>
          </a:p>
          <a:p>
            <a:r>
              <a:rPr lang="en-US" dirty="0"/>
              <a:t>For more information, go to http://droregon.org/wp-content/uploads/declaration.pdf  </a:t>
            </a:r>
          </a:p>
          <a:p>
            <a:endParaRPr lang="en-US" dirty="0"/>
          </a:p>
          <a:p>
            <a:r>
              <a:rPr lang="en-US" dirty="0"/>
              <a:t>NOTES:</a:t>
            </a:r>
          </a:p>
          <a:p>
            <a:pPr marL="171450" indent="-171450">
              <a:buFont typeface="Arial" panose="020B0604020202020204" pitchFamily="34" charset="0"/>
              <a:buChar char="•"/>
            </a:pPr>
            <a:r>
              <a:rPr lang="en-US" dirty="0"/>
              <a:t>Similar to an advance directive for mental health</a:t>
            </a:r>
          </a:p>
        </p:txBody>
      </p:sp>
      <p:sp>
        <p:nvSpPr>
          <p:cNvPr id="4" name="Slide Number Placeholder 3"/>
          <p:cNvSpPr>
            <a:spLocks noGrp="1"/>
          </p:cNvSpPr>
          <p:nvPr>
            <p:ph type="sldNum" sz="quarter" idx="5"/>
          </p:nvPr>
        </p:nvSpPr>
        <p:spPr/>
        <p:txBody>
          <a:bodyPr/>
          <a:lstStyle/>
          <a:p>
            <a:fld id="{88E8AEC8-7494-4B2C-BDFD-EFDCC41B9F70}" type="slidenum">
              <a:rPr lang="en-US" smtClean="0"/>
              <a:t>2</a:t>
            </a:fld>
            <a:endParaRPr lang="en-US"/>
          </a:p>
        </p:txBody>
      </p:sp>
    </p:spTree>
    <p:extLst>
      <p:ext uri="{BB962C8B-B14F-4D97-AF65-F5344CB8AC3E}">
        <p14:creationId xmlns:p14="http://schemas.microsoft.com/office/powerpoint/2010/main" val="406170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t>
            </a:r>
            <a:r>
              <a:rPr lang="en-US" b="1" dirty="0"/>
              <a:t>involuntary</a:t>
            </a:r>
            <a:r>
              <a:rPr lang="en-US" dirty="0"/>
              <a:t> commitment.</a:t>
            </a:r>
          </a:p>
          <a:p>
            <a:endParaRPr lang="en-US" dirty="0"/>
          </a:p>
          <a:p>
            <a:pPr marL="285750" indent="-285750" algn="l">
              <a:buFont typeface="Arial"/>
              <a:buChar char="•"/>
            </a:pPr>
            <a:r>
              <a:rPr lang="en-US" dirty="0">
                <a:cs typeface="Calibri"/>
              </a:rPr>
              <a:t>How has this been a helpful tool for you or someone you support?</a:t>
            </a:r>
          </a:p>
          <a:p>
            <a:pPr marL="285750" indent="-285750" algn="l">
              <a:buFont typeface="Arial"/>
              <a:buChar char="•"/>
            </a:pPr>
            <a:r>
              <a:rPr lang="en-US" dirty="0">
                <a:cs typeface="Calibri"/>
              </a:rPr>
              <a:t>What kind of decisions were made using this tool?</a:t>
            </a:r>
          </a:p>
          <a:p>
            <a:pPr marL="285750" indent="-285750" algn="l">
              <a:buFont typeface="Arial"/>
              <a:buChar char="•"/>
            </a:pPr>
            <a:r>
              <a:rPr lang="en-US" dirty="0">
                <a:cs typeface="Calibri"/>
              </a:rPr>
              <a:t>What was the process like for you or the person you support?</a:t>
            </a:r>
          </a:p>
          <a:p>
            <a:endParaRPr lang="en-US" dirty="0"/>
          </a:p>
          <a:p>
            <a:endParaRPr lang="en-US" dirty="0"/>
          </a:p>
        </p:txBody>
      </p:sp>
      <p:sp>
        <p:nvSpPr>
          <p:cNvPr id="4" name="Slide Number Placeholder 3"/>
          <p:cNvSpPr>
            <a:spLocks noGrp="1"/>
          </p:cNvSpPr>
          <p:nvPr>
            <p:ph type="sldNum" sz="quarter" idx="10"/>
          </p:nvPr>
        </p:nvSpPr>
        <p:spPr/>
        <p:txBody>
          <a:bodyPr/>
          <a:lstStyle/>
          <a:p>
            <a:fld id="{88E8AEC8-7494-4B2C-BDFD-EFDCC41B9F70}" type="slidenum">
              <a:rPr lang="en-US" smtClean="0"/>
              <a:t>3</a:t>
            </a:fld>
            <a:endParaRPr lang="en-US"/>
          </a:p>
        </p:txBody>
      </p:sp>
    </p:spTree>
    <p:extLst>
      <p:ext uri="{BB962C8B-B14F-4D97-AF65-F5344CB8AC3E}">
        <p14:creationId xmlns:p14="http://schemas.microsoft.com/office/powerpoint/2010/main" val="1063760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the Match-Maker worksheet previously handed out. Instruct participants to read each scenario and draw a line or lines to the alternative that would be most appropriate to offer for the person as it relates to for Medical Management section.</a:t>
            </a:r>
          </a:p>
        </p:txBody>
      </p:sp>
      <p:sp>
        <p:nvSpPr>
          <p:cNvPr id="4" name="Slide Number Placeholder 3"/>
          <p:cNvSpPr>
            <a:spLocks noGrp="1"/>
          </p:cNvSpPr>
          <p:nvPr>
            <p:ph type="sldNum" sz="quarter" idx="5"/>
          </p:nvPr>
        </p:nvSpPr>
        <p:spPr/>
        <p:txBody>
          <a:bodyPr/>
          <a:lstStyle/>
          <a:p>
            <a:fld id="{88E8AEC8-7494-4B2C-BDFD-EFDCC41B9F70}" type="slidenum">
              <a:rPr lang="en-US" smtClean="0"/>
              <a:t>4</a:t>
            </a:fld>
            <a:endParaRPr lang="en-US"/>
          </a:p>
        </p:txBody>
      </p:sp>
    </p:spTree>
    <p:extLst>
      <p:ext uri="{BB962C8B-B14F-4D97-AF65-F5344CB8AC3E}">
        <p14:creationId xmlns:p14="http://schemas.microsoft.com/office/powerpoint/2010/main" val="2810864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787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Stephen Beck Jr. Achieving a Better Life Experience (ABLE) Act was passed by Congress in December of 2014</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Oregon ABLE Savings Plan opened in 2016</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Administered through the Oregon State Treasurer’s office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HIGHLIGHTS: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People with ELIGIBLE disabilities can save money for their everyday needs without jeopardizing benefits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Annual deposits limited to federal maximum based on current gift limit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Lifetime cap on account balance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SSI benefits will be paused if account exceeds $100,000, but Medicaid not effected</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47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For profit and nonprofit entities offer services</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Oregon Money Management Program (statewide w/regional sponsors) - contact ADRC for information/eligibility (for low income/small amount of assets)</a:t>
            </a: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Private companies for people with higher income/assets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593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hazard with joint accounts is that all account co-owners enjoy the right to spend, give away or transfer funds to other accounts, without the consent or knowledge of other account holder(s). </a:t>
            </a:r>
          </a:p>
          <a:p>
            <a:pPr marL="171450" indent="-171450">
              <a:buFont typeface="Arial" panose="020B0604020202020204" pitchFamily="34" charset="0"/>
              <a:buChar char="•"/>
            </a:pPr>
            <a:r>
              <a:rPr lang="en-US" dirty="0"/>
              <a:t>In many cases, the “wronged” party can get back some of the money, but legal action is required.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Money is available to any of the joint owner's creditor's, bankruptcy proceedings, etc.</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35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Limitations: When someone is a representative payee or VA fiduciary, that individual can only manage the person’s government benefits for that specific agency. </a:t>
            </a:r>
          </a:p>
          <a:p>
            <a:endParaRPr lang="en-US" dirty="0"/>
          </a:p>
          <a:p>
            <a:r>
              <a:rPr lang="en-US" dirty="0"/>
              <a:t>If the person needs help managing other parts of his or her life, he or she may need to have another decision-making fiduciary established; </a:t>
            </a:r>
          </a:p>
          <a:p>
            <a:r>
              <a:rPr lang="en-US" dirty="0"/>
              <a:t>examples include a power of attorney, an advance directive for healthcare, a guardianship or a conservatorship.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VA fiduciary opens the door to additional supports such as medical care or other VA benefits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8AEC8-7494-4B2C-BDFD-EFDCC41B9F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51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r>
              <a:rPr lang="en-US"/>
              <a:t>2019</a:t>
            </a: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57F1E4F-1CFF-5643-939E-217C01CDF565}" type="slidenum">
              <a:rPr lang="en-US" smtClean="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857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3890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87051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7995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r>
              <a:rPr lang="en-US">
                <a:solidFill>
                  <a:srgbClr val="62B4C6">
                    <a:lumMod val="50000"/>
                  </a:srgbClr>
                </a:solidFill>
              </a:rPr>
              <a:t>2019</a:t>
            </a: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solidFill>
                <a:srgbClr val="62B4C6">
                  <a:lumMod val="50000"/>
                </a:srgbClr>
              </a:solidFill>
            </a:endParaRP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57F1E4F-1CFF-5643-939E-217C01CDF565}" type="slidenum">
              <a:rPr lang="en-US" smtClean="0">
                <a:solidFill>
                  <a:srgbClr val="62B4C6">
                    <a:lumMod val="50000"/>
                  </a:srgbClr>
                </a:solidFill>
              </a:rPr>
              <a:pPr/>
              <a:t>‹#›</a:t>
            </a:fld>
            <a:endParaRPr lang="en-US">
              <a:solidFill>
                <a:srgbClr val="62B4C6">
                  <a:lumMod val="50000"/>
                </a:srgbClr>
              </a:solidFill>
            </a:endParaRP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6969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lumMod val="65000"/>
                    <a:lumOff val="35000"/>
                  </a:prstClr>
                </a:solidFill>
              </a:rPr>
              <a:t>2019</a:t>
            </a: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057240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r>
              <a:rPr lang="en-US">
                <a:solidFill>
                  <a:srgbClr val="F3F3F2"/>
                </a:solidFill>
              </a:rPr>
              <a:t>2019</a:t>
            </a: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solidFill>
                <a:srgbClr val="F3F3F2"/>
              </a:solidFill>
            </a:endParaRP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57F1E4F-1CFF-5643-939E-217C01CDF565}" type="slidenum">
              <a:rPr lang="en-US" smtClean="0">
                <a:solidFill>
                  <a:srgbClr val="F3F3F2"/>
                </a:solidFill>
              </a:rPr>
              <a:pPr/>
              <a:t>‹#›</a:t>
            </a:fld>
            <a:endParaRPr lang="en-US">
              <a:solidFill>
                <a:srgbClr val="F3F3F2"/>
              </a:solidFill>
            </a:endParaRP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53339716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solidFill>
                  <a:prstClr val="black">
                    <a:lumMod val="65000"/>
                    <a:lumOff val="35000"/>
                  </a:prstClr>
                </a:solidFill>
              </a:rPr>
              <a:t>2019</a:t>
            </a: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12014203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solidFill>
                  <a:prstClr val="black">
                    <a:lumMod val="65000"/>
                    <a:lumOff val="35000"/>
                  </a:prstClr>
                </a:solidFill>
              </a:rPr>
              <a:t>2019</a:t>
            </a: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44642388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lumMod val="65000"/>
                    <a:lumOff val="35000"/>
                  </a:prstClr>
                </a:solidFill>
              </a:rPr>
              <a:t>2019</a:t>
            </a: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329725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lumMod val="65000"/>
                    <a:lumOff val="35000"/>
                  </a:prstClr>
                </a:solidFill>
              </a:rPr>
              <a:t>2019</a:t>
            </a: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54299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2019</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90550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r>
              <a:rPr lang="en-US">
                <a:solidFill>
                  <a:prstClr val="black">
                    <a:lumMod val="65000"/>
                    <a:lumOff val="35000"/>
                  </a:prstClr>
                </a:solidFill>
              </a:rPr>
              <a:t>2019</a:t>
            </a:r>
          </a:p>
        </p:txBody>
      </p:sp>
      <p:sp>
        <p:nvSpPr>
          <p:cNvPr id="6" name="Footer Placeholder 5"/>
          <p:cNvSpPr>
            <a:spLocks noGrp="1"/>
          </p:cNvSpPr>
          <p:nvPr>
            <p:ph type="ftr" sz="quarter" idx="11"/>
          </p:nvPr>
        </p:nvSpPr>
        <p:spPr>
          <a:xfrm>
            <a:off x="2103620" y="6375679"/>
            <a:ext cx="3482179" cy="345796"/>
          </a:xfr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5691014" y="6375679"/>
            <a:ext cx="1232456" cy="345796"/>
          </a:xfrm>
        </p:spPr>
        <p:txBody>
          <a:bodyPr/>
          <a:lstStyle/>
          <a:p>
            <a:fld id="{D57F1E4F-1CFF-5643-939E-217C01CDF565}"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34974252"/>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r>
              <a:rPr lang="en-US">
                <a:solidFill>
                  <a:prstClr val="black">
                    <a:lumMod val="65000"/>
                    <a:lumOff val="35000"/>
                  </a:prstClr>
                </a:solidFill>
              </a:rPr>
              <a:t>2019</a:t>
            </a:r>
          </a:p>
        </p:txBody>
      </p:sp>
      <p:sp>
        <p:nvSpPr>
          <p:cNvPr id="6" name="Footer Placeholder 5"/>
          <p:cNvSpPr>
            <a:spLocks noGrp="1"/>
          </p:cNvSpPr>
          <p:nvPr>
            <p:ph type="ftr" sz="quarter" idx="11"/>
          </p:nvPr>
        </p:nvSpPr>
        <p:spPr>
          <a:xfrm>
            <a:off x="2103621" y="6375679"/>
            <a:ext cx="3482178" cy="345796"/>
          </a:xfr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5687568" y="6375679"/>
            <a:ext cx="1234440" cy="345796"/>
          </a:xfrm>
        </p:spPr>
        <p:txBody>
          <a:bodyPr/>
          <a:lstStyle/>
          <a:p>
            <a:fld id="{D57F1E4F-1CFF-5643-939E-217C01CDF56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82339913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lumMod val="65000"/>
                    <a:lumOff val="35000"/>
                  </a:prstClr>
                </a:solidFill>
              </a:rPr>
              <a:t>2019</a:t>
            </a: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790396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lumMod val="65000"/>
                    <a:lumOff val="35000"/>
                  </a:prstClr>
                </a:solidFill>
              </a:rPr>
              <a:t>2019</a:t>
            </a: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554854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r>
              <a:rPr lang="en-US">
                <a:solidFill>
                  <a:prstClr val="black">
                    <a:lumMod val="65000"/>
                    <a:lumOff val="35000"/>
                  </a:prstClr>
                </a:solidFill>
              </a:rPr>
              <a:t>2019</a:t>
            </a: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4604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r>
              <a:rPr lang="en-US"/>
              <a:t>2019</a:t>
            </a: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57F1E4F-1CFF-5643-939E-217C01CDF565}" type="slidenum">
              <a:rPr lang="en-US" smtClean="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40540011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2019</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5007489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2019</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6534339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2019</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86575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2019</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8845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r>
              <a:rPr lang="en-US"/>
              <a:t>2019</a:t>
            </a:r>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D57F1E4F-1CFF-5643-939E-217C01CDF565}" type="slidenum">
              <a:rPr lang="en-US" smtClean="0"/>
              <a:pPr/>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7385184"/>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r>
              <a:rPr lang="en-US"/>
              <a:t>2019</a:t>
            </a:r>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42606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microsoft.com/office/2007/relationships/hdphoto" Target="../media/hdphoto1.wdp"/><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2019</a:t>
            </a: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57F1E4F-1CFF-5643-939E-217C01CDF565}" type="slidenum">
              <a:rPr lang="en-US" smtClean="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A close up of a logo&#10;&#10;Description generated with very high confidence">
            <a:extLst>
              <a:ext uri="{FF2B5EF4-FFF2-40B4-BE49-F238E27FC236}">
                <a16:creationId xmlns:a16="http://schemas.microsoft.com/office/drawing/2014/main" id="{D4F62FE1-3486-4D51-A594-BBB3FCB3A1D2}"/>
              </a:ext>
            </a:extLst>
          </p:cNvPr>
          <p:cNvPicPr>
            <a:picLocks noChangeAspect="1"/>
          </p:cNvPicPr>
          <p:nvPr userDrawn="1"/>
        </p:nvPicPr>
        <p:blipFill>
          <a:blip r:embed="rId14">
            <a:biLevel thresh="75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9954000" y="6062889"/>
            <a:ext cx="1798685" cy="658586"/>
          </a:xfrm>
          <a:prstGeom prst="rect">
            <a:avLst/>
          </a:prstGeom>
        </p:spPr>
      </p:pic>
    </p:spTree>
    <p:extLst>
      <p:ext uri="{BB962C8B-B14F-4D97-AF65-F5344CB8AC3E}">
        <p14:creationId xmlns:p14="http://schemas.microsoft.com/office/powerpoint/2010/main" val="31611997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defTabSz="457200"/>
            <a:r>
              <a:rPr lang="en-US">
                <a:solidFill>
                  <a:prstClr val="black">
                    <a:lumMod val="65000"/>
                    <a:lumOff val="35000"/>
                  </a:prstClr>
                </a:solidFill>
              </a:rPr>
              <a:t>2019</a:t>
            </a: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defTabSz="457200"/>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defTabSz="457200"/>
            <a:fld id="{D57F1E4F-1CFF-5643-939E-217C01CDF565}" type="slidenum">
              <a:rPr lang="en-US" smtClean="0">
                <a:solidFill>
                  <a:prstClr val="black">
                    <a:lumMod val="65000"/>
                    <a:lumOff val="35000"/>
                  </a:prstClr>
                </a:solidFill>
              </a:rPr>
              <a:pPr defTabSz="457200"/>
              <a:t>‹#›</a:t>
            </a:fld>
            <a:endParaRPr lang="en-US">
              <a:solidFill>
                <a:prstClr val="black">
                  <a:lumMod val="65000"/>
                  <a:lumOff val="35000"/>
                </a:prstClr>
              </a:solidFill>
            </a:endParaRP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A close up of a logo&#10;&#10;Description generated with very high confidence">
            <a:extLst>
              <a:ext uri="{FF2B5EF4-FFF2-40B4-BE49-F238E27FC236}">
                <a16:creationId xmlns:a16="http://schemas.microsoft.com/office/drawing/2014/main" id="{D4F62FE1-3486-4D51-A594-BBB3FCB3A1D2}"/>
              </a:ext>
            </a:extLst>
          </p:cNvPr>
          <p:cNvPicPr>
            <a:picLocks noChangeAspect="1"/>
          </p:cNvPicPr>
          <p:nvPr userDrawn="1"/>
        </p:nvPicPr>
        <p:blipFill>
          <a:blip r:embed="rId14">
            <a:biLevel thresh="75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9954000" y="6062889"/>
            <a:ext cx="1798685" cy="658586"/>
          </a:xfrm>
          <a:prstGeom prst="rect">
            <a:avLst/>
          </a:prstGeom>
        </p:spPr>
      </p:pic>
    </p:spTree>
    <p:extLst>
      <p:ext uri="{BB962C8B-B14F-4D97-AF65-F5344CB8AC3E}">
        <p14:creationId xmlns:p14="http://schemas.microsoft.com/office/powerpoint/2010/main" val="338354483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oregonpolst.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creativecommons.org/licenses/by-sa/3.0/" TargetMode="External"/><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www.oregon.gov/oha/HSD/amh/forms/declaration.pdf"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4.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lstStyle/>
          <a:p>
            <a:r>
              <a:rPr lang="en-US" sz="2800"/>
              <a:t>Medical Treatment</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a:xfrm>
            <a:off x="765051" y="920377"/>
            <a:ext cx="6158418" cy="5143539"/>
          </a:xfrm>
        </p:spPr>
        <p:txBody>
          <a:bodyPr>
            <a:normAutofit/>
          </a:bodyPr>
          <a:lstStyle/>
          <a:p>
            <a:r>
              <a:rPr lang="en-US" sz="2400" dirty="0"/>
              <a:t>This is a medical order executed between a patient with capacity and a health care professional.</a:t>
            </a:r>
          </a:p>
          <a:p>
            <a:r>
              <a:rPr lang="en-US" sz="2400" dirty="0"/>
              <a:t>Sets forth specific medical treatments the patient wants during a medical emergency. </a:t>
            </a:r>
          </a:p>
          <a:p>
            <a:r>
              <a:rPr lang="en-US" sz="2400" dirty="0"/>
              <a:t>The POLST is registered in a state database so that health care providers including EMTs, hospitals and long term care facilities can access.</a:t>
            </a:r>
          </a:p>
          <a:p>
            <a:r>
              <a:rPr lang="en-US" sz="2400" dirty="0"/>
              <a:t>The POLST can be used in conjunction with an Advance Directive, but does not replace it.</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a:xfrm>
            <a:off x="8337885" y="1741335"/>
            <a:ext cx="3092113" cy="2775247"/>
          </a:xfrm>
        </p:spPr>
        <p:txBody>
          <a:bodyPr>
            <a:normAutofit/>
          </a:bodyPr>
          <a:lstStyle/>
          <a:p>
            <a:r>
              <a:rPr lang="en-US" sz="2800" dirty="0">
                <a:latin typeface="+mj-lt"/>
              </a:rPr>
              <a:t>Portable Orders for Life-Sustaining Treatment (POLST)</a:t>
            </a:r>
          </a:p>
          <a:p>
            <a:r>
              <a:rPr lang="en-US" sz="2400" b="1" dirty="0">
                <a:hlinkClick r:id="rId5"/>
              </a:rPr>
              <a:t>http://oregonpolst.org</a:t>
            </a:r>
            <a:r>
              <a:rPr lang="en-US" sz="2400" b="1" dirty="0"/>
              <a:t> </a:t>
            </a:r>
          </a:p>
          <a:p>
            <a:endParaRPr lang="en-US" sz="2800" dirty="0">
              <a:latin typeface="+mj-l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27734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normAutofit/>
          </a:bodyPr>
          <a:lstStyle/>
          <a:p>
            <a:r>
              <a:rPr lang="en-US" sz="2800"/>
              <a:t>Money Management</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a:xfrm>
            <a:off x="765051" y="457199"/>
            <a:ext cx="6158418" cy="5799222"/>
          </a:xfrm>
        </p:spPr>
        <p:txBody>
          <a:bodyPr>
            <a:normAutofit fontScale="92500"/>
          </a:bodyPr>
          <a:lstStyle/>
          <a:p>
            <a:pPr marL="0" indent="0">
              <a:buNone/>
            </a:pPr>
            <a:r>
              <a:rPr lang="en-US" sz="2800" dirty="0"/>
              <a:t>A “Power of Attorney” is a legal document that allows a person to give another person (called an “agent”) the right to act on the person’s behalf. </a:t>
            </a:r>
          </a:p>
          <a:p>
            <a:r>
              <a:rPr lang="en-US" sz="2800" dirty="0"/>
              <a:t>Can only be used for financial decisions. </a:t>
            </a:r>
          </a:p>
          <a:p>
            <a:r>
              <a:rPr lang="en-US" sz="2800" dirty="0"/>
              <a:t>The authority given to the agent can be limited or broad. </a:t>
            </a:r>
          </a:p>
          <a:p>
            <a:r>
              <a:rPr lang="en-US" sz="2800" dirty="0"/>
              <a:t>Can be written to go into effect immediately, even when the person giving the authority to the agent still has full capacity, or to go into effect only when the person becomes incapacitated.</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p:txBody>
          <a:bodyPr>
            <a:normAutofit/>
          </a:bodyPr>
          <a:lstStyle/>
          <a:p>
            <a:r>
              <a:rPr lang="en-US" sz="2800">
                <a:latin typeface="+mj-lt"/>
              </a:rPr>
              <a:t>Power of Attorney</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4021" y="5905500"/>
            <a:ext cx="609600" cy="609600"/>
          </a:xfrm>
          <a:prstGeom prst="rect">
            <a:avLst/>
          </a:prstGeom>
        </p:spPr>
      </p:pic>
    </p:spTree>
    <p:extLst>
      <p:ext uri="{BB962C8B-B14F-4D97-AF65-F5344CB8AC3E}">
        <p14:creationId xmlns:p14="http://schemas.microsoft.com/office/powerpoint/2010/main" val="4210774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6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normAutofit/>
          </a:bodyPr>
          <a:lstStyle/>
          <a:p>
            <a:r>
              <a:rPr lang="en-US" sz="2800"/>
              <a:t>Money Management</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a:xfrm>
            <a:off x="765051" y="920377"/>
            <a:ext cx="6158418" cy="4985123"/>
          </a:xfrm>
        </p:spPr>
        <p:txBody>
          <a:bodyPr>
            <a:normAutofit fontScale="92500"/>
          </a:bodyPr>
          <a:lstStyle/>
          <a:p>
            <a:r>
              <a:rPr lang="en-US" sz="2800" dirty="0"/>
              <a:t>A trust holds money or property for the benefit of the person or organization. </a:t>
            </a:r>
          </a:p>
          <a:p>
            <a:r>
              <a:rPr lang="en-US" sz="2800" dirty="0"/>
              <a:t>The trust can benefit the person who made the trust, or it can benefit someone else. </a:t>
            </a:r>
          </a:p>
          <a:p>
            <a:r>
              <a:rPr lang="en-US" sz="2800" dirty="0"/>
              <a:t>There are many different kinds of trusts. </a:t>
            </a:r>
          </a:p>
          <a:p>
            <a:r>
              <a:rPr lang="en-US" sz="2800" dirty="0"/>
              <a:t>People should work with an attorney to decide if a trust is right for them and, if so, which trust works best for their interests.</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p:txBody>
          <a:bodyPr>
            <a:normAutofit/>
          </a:bodyPr>
          <a:lstStyle/>
          <a:p>
            <a:r>
              <a:rPr lang="en-US" sz="2800">
                <a:latin typeface="+mj-lt"/>
              </a:rPr>
              <a:t>Trusts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61285" y="5600700"/>
            <a:ext cx="609600" cy="609600"/>
          </a:xfrm>
          <a:prstGeom prst="rect">
            <a:avLst/>
          </a:prstGeom>
        </p:spPr>
      </p:pic>
    </p:spTree>
    <p:extLst>
      <p:ext uri="{BB962C8B-B14F-4D97-AF65-F5344CB8AC3E}">
        <p14:creationId xmlns:p14="http://schemas.microsoft.com/office/powerpoint/2010/main" val="9241100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8AACE35A-DD26-4C0E-81A5-8C18F7390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48F36E-F208-423F-8524-0EA9FF30A29B}"/>
              </a:ext>
            </a:extLst>
          </p:cNvPr>
          <p:cNvSpPr>
            <a:spLocks noGrp="1"/>
          </p:cNvSpPr>
          <p:nvPr>
            <p:ph type="title"/>
          </p:nvPr>
        </p:nvSpPr>
        <p:spPr>
          <a:xfrm>
            <a:off x="502281" y="1231506"/>
            <a:ext cx="6721527" cy="4394988"/>
          </a:xfrm>
        </p:spPr>
        <p:txBody>
          <a:bodyPr vert="horz" lIns="91440" tIns="45720" rIns="91440" bIns="45720" rtlCol="0" anchor="ctr">
            <a:normAutofit/>
          </a:bodyPr>
          <a:lstStyle/>
          <a:p>
            <a:pPr algn="r"/>
            <a:r>
              <a:rPr lang="en-US" sz="6600" dirty="0"/>
              <a:t>Match-Maker</a:t>
            </a:r>
          </a:p>
        </p:txBody>
      </p:sp>
      <p:sp>
        <p:nvSpPr>
          <p:cNvPr id="3" name="Text Placeholder 2">
            <a:extLst>
              <a:ext uri="{FF2B5EF4-FFF2-40B4-BE49-F238E27FC236}">
                <a16:creationId xmlns:a16="http://schemas.microsoft.com/office/drawing/2014/main" id="{EE9741EB-4C32-4927-BA5A-0318DFB6425C}"/>
              </a:ext>
            </a:extLst>
          </p:cNvPr>
          <p:cNvSpPr>
            <a:spLocks noGrp="1"/>
          </p:cNvSpPr>
          <p:nvPr>
            <p:ph type="body" idx="1"/>
          </p:nvPr>
        </p:nvSpPr>
        <p:spPr>
          <a:xfrm>
            <a:off x="7867276" y="1300843"/>
            <a:ext cx="2996668" cy="4256314"/>
          </a:xfrm>
        </p:spPr>
        <p:txBody>
          <a:bodyPr vert="horz" lIns="91440" tIns="45720" rIns="91440" bIns="45720" rtlCol="0" anchor="ctr">
            <a:normAutofit/>
          </a:bodyPr>
          <a:lstStyle/>
          <a:p>
            <a:r>
              <a:rPr lang="en-US" dirty="0">
                <a:solidFill>
                  <a:schemeClr val="tx2"/>
                </a:solidFill>
              </a:rPr>
              <a:t>read each scenario and decide which Alternative seems like the best match.</a:t>
            </a:r>
          </a:p>
        </p:txBody>
      </p:sp>
      <p:cxnSp>
        <p:nvCxnSpPr>
          <p:cNvPr id="14" name="Straight Connector 13">
            <a:extLst>
              <a:ext uri="{FF2B5EF4-FFF2-40B4-BE49-F238E27FC236}">
                <a16:creationId xmlns:a16="http://schemas.microsoft.com/office/drawing/2014/main" id="{E905CB15-2F46-4D9D-AEA4-3619C520C8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45542" y="1962397"/>
            <a:ext cx="0" cy="2933206"/>
          </a:xfrm>
          <a:prstGeom prst="line">
            <a:avLst/>
          </a:prstGeom>
          <a:ln w="222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8DAE5F6-55D5-4FC2-B1F3-AE114251F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60BC7273-E74D-486B-BDF0-524A5EC511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02773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671"/>
    </mc:Choice>
    <mc:Fallback xmlns="">
      <p:transition spd="slow" advTm="7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80D4D6-B06E-4316-8BBC-7A65A10AC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D9E810D-AFF3-4041-8327-67265973F0E5}"/>
              </a:ext>
            </a:extLst>
          </p:cNvPr>
          <p:cNvSpPr>
            <a:spLocks noGrp="1"/>
          </p:cNvSpPr>
          <p:nvPr>
            <p:ph type="title"/>
          </p:nvPr>
        </p:nvSpPr>
        <p:spPr>
          <a:xfrm>
            <a:off x="761996" y="1153287"/>
            <a:ext cx="3570566" cy="4551426"/>
          </a:xfrm>
        </p:spPr>
        <p:txBody>
          <a:bodyPr anchor="ctr">
            <a:normAutofit/>
          </a:bodyPr>
          <a:lstStyle/>
          <a:p>
            <a:pPr algn="r"/>
            <a:r>
              <a:rPr lang="en-US" sz="4800" dirty="0"/>
              <a:t>REMEMBER</a:t>
            </a:r>
            <a:endParaRPr lang="en-US" sz="3200" dirty="0"/>
          </a:p>
        </p:txBody>
      </p:sp>
      <p:cxnSp>
        <p:nvCxnSpPr>
          <p:cNvPr id="8" name="Straight Connector 11">
            <a:extLst>
              <a:ext uri="{FF2B5EF4-FFF2-40B4-BE49-F238E27FC236}">
                <a16:creationId xmlns:a16="http://schemas.microsoft.com/office/drawing/2014/main" id="{ED72A37F-0C2F-473C-9D71-B80AEE71B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796" y="1962397"/>
            <a:ext cx="0" cy="2933206"/>
          </a:xfrm>
          <a:prstGeom prst="line">
            <a:avLst/>
          </a:prstGeom>
          <a:ln w="222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690DC9-7391-4347-A678-9C62BC0674CD}"/>
              </a:ext>
            </a:extLst>
          </p:cNvPr>
          <p:cNvSpPr>
            <a:spLocks noGrp="1"/>
          </p:cNvSpPr>
          <p:nvPr>
            <p:ph idx="1"/>
          </p:nvPr>
        </p:nvSpPr>
        <p:spPr>
          <a:xfrm>
            <a:off x="4976031" y="1153287"/>
            <a:ext cx="6453969" cy="4551426"/>
          </a:xfrm>
        </p:spPr>
        <p:txBody>
          <a:bodyPr anchor="ctr">
            <a:normAutofit/>
          </a:bodyPr>
          <a:lstStyle/>
          <a:p>
            <a:pPr marL="0" indent="0">
              <a:buNone/>
            </a:pPr>
            <a:r>
              <a:rPr lang="en-US" sz="3200" i="1" dirty="0"/>
              <a:t>Oregon Revised Statutes state:</a:t>
            </a:r>
          </a:p>
          <a:p>
            <a:r>
              <a:rPr lang="en-US" sz="3200" dirty="0"/>
              <a:t>Every person has a right to self-reliance and independence </a:t>
            </a:r>
          </a:p>
          <a:p>
            <a:r>
              <a:rPr lang="en-US" sz="3200" dirty="0"/>
              <a:t>ALL less restrictive alternatives must be considered before a guardian or conservator is appointed</a:t>
            </a:r>
          </a:p>
        </p:txBody>
      </p:sp>
      <p:sp>
        <p:nvSpPr>
          <p:cNvPr id="9" name="Rectangle 13">
            <a:extLst>
              <a:ext uri="{FF2B5EF4-FFF2-40B4-BE49-F238E27FC236}">
                <a16:creationId xmlns:a16="http://schemas.microsoft.com/office/drawing/2014/main" id="{64016ABB-4F5D-4BFA-9406-7CD61399B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Audio 1">
            <a:hlinkClick r:id="" action="ppaction://media"/>
            <a:extLst>
              <a:ext uri="{FF2B5EF4-FFF2-40B4-BE49-F238E27FC236}">
                <a16:creationId xmlns:a16="http://schemas.microsoft.com/office/drawing/2014/main" id="{5B205263-8E91-4D2A-A4C6-EFA8D3B8AA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22937703"/>
      </p:ext>
    </p:extLst>
  </p:cSld>
  <p:clrMapOvr>
    <a:masterClrMapping/>
  </p:clrMapOvr>
  <mc:AlternateContent xmlns:mc="http://schemas.openxmlformats.org/markup-compatibility/2006" xmlns:p14="http://schemas.microsoft.com/office/powerpoint/2010/main">
    <mc:Choice Requires="p14">
      <p:transition spd="slow" p14:dur="2000" advTm="26517"/>
    </mc:Choice>
    <mc:Fallback xmlns="">
      <p:transition spd="slow" advTm="2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9" name="Freeform 6">
            <a:extLst>
              <a:ext uri="{FF2B5EF4-FFF2-40B4-BE49-F238E27FC236}">
                <a16:creationId xmlns:a16="http://schemas.microsoft.com/office/drawing/2014/main" id="{D2A20146-1681-4107-A396-34B2CAFCD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30" name="Rectangle 111">
            <a:extLst>
              <a:ext uri="{FF2B5EF4-FFF2-40B4-BE49-F238E27FC236}">
                <a16:creationId xmlns:a16="http://schemas.microsoft.com/office/drawing/2014/main" id="{86B2FBA6-3A3D-406F-B641-EFF2855AD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1" name="Rectangle 113">
            <a:extLst>
              <a:ext uri="{FF2B5EF4-FFF2-40B4-BE49-F238E27FC236}">
                <a16:creationId xmlns:a16="http://schemas.microsoft.com/office/drawing/2014/main" id="{287D9197-4A85-4276-8FC4-67873E20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 name="Freeform 10">
            <a:extLst>
              <a:ext uri="{FF2B5EF4-FFF2-40B4-BE49-F238E27FC236}">
                <a16:creationId xmlns:a16="http://schemas.microsoft.com/office/drawing/2014/main" id="{01B5B487-A1DE-47E1-B06D-F13BBCCA7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47CEA622-B287-4FEB-9ED7-B1EE156BDB09}"/>
              </a:ext>
            </a:extLst>
          </p:cNvPr>
          <p:cNvSpPr>
            <a:spLocks noGrp="1"/>
          </p:cNvSpPr>
          <p:nvPr>
            <p:ph type="title"/>
          </p:nvPr>
        </p:nvSpPr>
        <p:spPr>
          <a:xfrm>
            <a:off x="754144" y="484631"/>
            <a:ext cx="6340519" cy="1638469"/>
          </a:xfrm>
        </p:spPr>
        <p:txBody>
          <a:bodyPr vert="horz" lIns="91440" tIns="45720" rIns="91440" bIns="45720" rtlCol="0" anchor="t">
            <a:normAutofit/>
          </a:bodyPr>
          <a:lstStyle/>
          <a:p>
            <a:r>
              <a:rPr lang="en-US"/>
              <a:t>How to Assess Options</a:t>
            </a:r>
          </a:p>
        </p:txBody>
      </p:sp>
      <p:sp>
        <p:nvSpPr>
          <p:cNvPr id="133" name="Rectangle 117">
            <a:extLst>
              <a:ext uri="{FF2B5EF4-FFF2-40B4-BE49-F238E27FC236}">
                <a16:creationId xmlns:a16="http://schemas.microsoft.com/office/drawing/2014/main" id="{2E45AF6B-4F42-45F1-A22C-AF0FCA898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Content Placeholder 34">
            <a:extLst>
              <a:ext uri="{FF2B5EF4-FFF2-40B4-BE49-F238E27FC236}">
                <a16:creationId xmlns:a16="http://schemas.microsoft.com/office/drawing/2014/main" id="{FE6A9140-524D-46DD-9875-B0931BF0C86C}"/>
              </a:ext>
            </a:extLst>
          </p:cNvPr>
          <p:cNvSpPr>
            <a:spLocks noGrp="1"/>
          </p:cNvSpPr>
          <p:nvPr>
            <p:ph sz="half" idx="1"/>
          </p:nvPr>
        </p:nvSpPr>
        <p:spPr>
          <a:xfrm>
            <a:off x="765051" y="2443140"/>
            <a:ext cx="6306309" cy="3930227"/>
          </a:xfrm>
        </p:spPr>
        <p:txBody>
          <a:bodyPr vert="horz" lIns="91440" tIns="45720" rIns="91440" bIns="45720" rtlCol="0">
            <a:normAutofit/>
          </a:bodyPr>
          <a:lstStyle/>
          <a:p>
            <a:pPr marL="0" indent="0">
              <a:buNone/>
            </a:pPr>
            <a:r>
              <a:rPr lang="en-US" sz="2800" dirty="0">
                <a:solidFill>
                  <a:srgbClr val="000000"/>
                </a:solidFill>
              </a:rPr>
              <a:t>CHARTING THE LIFECOURSE TOOLS</a:t>
            </a:r>
          </a:p>
          <a:p>
            <a:pPr lvl="1">
              <a:buFont typeface="Wingdings" panose="05000000000000000000" pitchFamily="2" charset="2"/>
              <a:buChar char=""/>
            </a:pPr>
            <a:r>
              <a:rPr lang="en-US" sz="2400" dirty="0">
                <a:solidFill>
                  <a:srgbClr val="000000"/>
                </a:solidFill>
              </a:rPr>
              <a:t>INTEGRATED STAR</a:t>
            </a:r>
          </a:p>
          <a:p>
            <a:pPr lvl="1">
              <a:buFont typeface="Wingdings" panose="05000000000000000000" pitchFamily="2" charset="2"/>
              <a:buChar char=""/>
            </a:pPr>
            <a:r>
              <a:rPr lang="en-US" sz="2400" dirty="0">
                <a:solidFill>
                  <a:srgbClr val="000000"/>
                </a:solidFill>
              </a:rPr>
              <a:t>EXPLORING DECISION MAKING SUPPORTS</a:t>
            </a:r>
          </a:p>
          <a:p>
            <a:pPr lvl="1">
              <a:buFont typeface="Wingdings" panose="05000000000000000000" pitchFamily="2" charset="2"/>
              <a:buChar char=""/>
            </a:pPr>
            <a:endParaRPr lang="en-US" sz="2400" dirty="0">
              <a:solidFill>
                <a:srgbClr val="000000"/>
              </a:solidFill>
            </a:endParaRPr>
          </a:p>
          <a:p>
            <a:pPr marL="0" indent="0">
              <a:buNone/>
            </a:pPr>
            <a:r>
              <a:rPr lang="en-US" sz="2600" dirty="0">
                <a:solidFill>
                  <a:srgbClr val="000000"/>
                </a:solidFill>
              </a:rPr>
              <a:t>AMERICAN BAR ASSOCIATION</a:t>
            </a:r>
          </a:p>
          <a:p>
            <a:pPr lvl="1">
              <a:buFont typeface="Wingdings 2" panose="05020102010507070707" pitchFamily="18" charset="2"/>
              <a:buChar char=""/>
            </a:pPr>
            <a:r>
              <a:rPr lang="en-US" sz="2400" dirty="0">
                <a:solidFill>
                  <a:srgbClr val="000000"/>
                </a:solidFill>
              </a:rPr>
              <a:t>PRACTICAL Tool for Lawyers: Steps in Supporting Decision-Making</a:t>
            </a:r>
          </a:p>
        </p:txBody>
      </p:sp>
      <p:pic>
        <p:nvPicPr>
          <p:cNvPr id="6" name="Content Placeholder 5">
            <a:extLst>
              <a:ext uri="{FF2B5EF4-FFF2-40B4-BE49-F238E27FC236}">
                <a16:creationId xmlns:a16="http://schemas.microsoft.com/office/drawing/2014/main" id="{9132C542-8ADD-46B0-8866-07B183F89DC8}"/>
              </a:ext>
            </a:extLst>
          </p:cNvPr>
          <p:cNvPicPr>
            <a:picLocks noGrp="1" noChangeAspect="1"/>
          </p:cNvPicPr>
          <p:nvPr>
            <p:ph sz="half" idx="2"/>
          </p:nvPr>
        </p:nvPicPr>
        <p:blipFill>
          <a:blip r:embed="rId5"/>
          <a:stretch>
            <a:fillRect/>
          </a:stretch>
        </p:blipFill>
        <p:spPr>
          <a:xfrm>
            <a:off x="9516343" y="335841"/>
            <a:ext cx="2197197" cy="2838703"/>
          </a:xfrm>
          <a:prstGeom prst="rect">
            <a:avLst/>
          </a:prstGeom>
          <a:ln>
            <a:solidFill>
              <a:schemeClr val="tx2"/>
            </a:solidFill>
          </a:ln>
        </p:spPr>
      </p:pic>
      <p:pic>
        <p:nvPicPr>
          <p:cNvPr id="11" name="Content Placeholder 7">
            <a:extLst>
              <a:ext uri="{FF2B5EF4-FFF2-40B4-BE49-F238E27FC236}">
                <a16:creationId xmlns:a16="http://schemas.microsoft.com/office/drawing/2014/main" id="{E336DFC6-0D61-49F9-8F61-065BC17ADF99}"/>
              </a:ext>
            </a:extLst>
          </p:cNvPr>
          <p:cNvPicPr>
            <a:picLocks noChangeAspect="1"/>
          </p:cNvPicPr>
          <p:nvPr/>
        </p:nvPicPr>
        <p:blipFill>
          <a:blip r:embed="rId6"/>
          <a:stretch>
            <a:fillRect/>
          </a:stretch>
        </p:blipFill>
        <p:spPr>
          <a:xfrm>
            <a:off x="7087930" y="331113"/>
            <a:ext cx="2197197" cy="2843431"/>
          </a:xfrm>
          <a:prstGeom prst="rect">
            <a:avLst/>
          </a:prstGeom>
          <a:ln>
            <a:solidFill>
              <a:schemeClr val="tx2"/>
            </a:solidFill>
          </a:ln>
        </p:spPr>
      </p:pic>
      <p:pic>
        <p:nvPicPr>
          <p:cNvPr id="4" name="Picture 3">
            <a:extLst>
              <a:ext uri="{FF2B5EF4-FFF2-40B4-BE49-F238E27FC236}">
                <a16:creationId xmlns:a16="http://schemas.microsoft.com/office/drawing/2014/main" id="{46276D39-1980-491A-B289-84AF3F623457}"/>
              </a:ext>
            </a:extLst>
          </p:cNvPr>
          <p:cNvPicPr>
            <a:picLocks noChangeAspect="1"/>
          </p:cNvPicPr>
          <p:nvPr/>
        </p:nvPicPr>
        <p:blipFill>
          <a:blip r:embed="rId7"/>
          <a:stretch>
            <a:fillRect/>
          </a:stretch>
        </p:blipFill>
        <p:spPr>
          <a:xfrm>
            <a:off x="8403178" y="3623296"/>
            <a:ext cx="2226329" cy="2785952"/>
          </a:xfrm>
          <a:prstGeom prst="rect">
            <a:avLst/>
          </a:prstGeom>
          <a:ln>
            <a:solidFill>
              <a:schemeClr val="tx2"/>
            </a:solidFill>
          </a:ln>
        </p:spPr>
      </p:pic>
      <p:pic>
        <p:nvPicPr>
          <p:cNvPr id="18" name="Audio 17">
            <a:hlinkClick r:id="" action="ppaction://media"/>
            <a:extLst>
              <a:ext uri="{FF2B5EF4-FFF2-40B4-BE49-F238E27FC236}">
                <a16:creationId xmlns:a16="http://schemas.microsoft.com/office/drawing/2014/main" id="{5F35DC66-85F5-441F-A748-0378D97880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23259096"/>
      </p:ext>
    </p:extLst>
  </p:cSld>
  <p:clrMapOvr>
    <a:masterClrMapping/>
  </p:clrMapOvr>
  <mc:AlternateContent xmlns:mc="http://schemas.openxmlformats.org/markup-compatibility/2006" xmlns:p14="http://schemas.microsoft.com/office/powerpoint/2010/main">
    <mc:Choice Requires="p14">
      <p:transition spd="slow" p14:dur="2000" advTm="38684"/>
    </mc:Choice>
    <mc:Fallback xmlns="">
      <p:transition spd="slow" advTm="38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55052-D965-48C6-8F2F-37C4D64B0DDC}"/>
              </a:ext>
            </a:extLst>
          </p:cNvPr>
          <p:cNvSpPr>
            <a:spLocks noGrp="1"/>
          </p:cNvSpPr>
          <p:nvPr>
            <p:ph type="title"/>
          </p:nvPr>
        </p:nvSpPr>
        <p:spPr/>
        <p:txBody>
          <a:bodyPr/>
          <a:lstStyle/>
          <a:p>
            <a:r>
              <a:rPr lang="en-US" dirty="0"/>
              <a:t>SCENARIOS</a:t>
            </a:r>
          </a:p>
        </p:txBody>
      </p:sp>
      <p:sp>
        <p:nvSpPr>
          <p:cNvPr id="4" name="Text Placeholder 3">
            <a:extLst>
              <a:ext uri="{FF2B5EF4-FFF2-40B4-BE49-F238E27FC236}">
                <a16:creationId xmlns:a16="http://schemas.microsoft.com/office/drawing/2014/main" id="{4232A291-820A-4A43-8FB8-1C670BE3F94A}"/>
              </a:ext>
            </a:extLst>
          </p:cNvPr>
          <p:cNvSpPr>
            <a:spLocks noGrp="1"/>
          </p:cNvSpPr>
          <p:nvPr>
            <p:ph type="body" idx="1"/>
          </p:nvPr>
        </p:nvSpPr>
        <p:spPr/>
        <p:txBody>
          <a:bodyPr>
            <a:normAutofit lnSpcReduction="10000"/>
          </a:bodyPr>
          <a:lstStyle/>
          <a:p>
            <a:r>
              <a:rPr lang="en-US" sz="2000" dirty="0"/>
              <a:t>What other supports COULD BE used instead of full guardianship to support the person?</a:t>
            </a:r>
          </a:p>
        </p:txBody>
      </p:sp>
      <p:pic>
        <p:nvPicPr>
          <p:cNvPr id="6" name="Audio 5">
            <a:hlinkClick r:id="" action="ppaction://media"/>
            <a:extLst>
              <a:ext uri="{FF2B5EF4-FFF2-40B4-BE49-F238E27FC236}">
                <a16:creationId xmlns:a16="http://schemas.microsoft.com/office/drawing/2014/main" id="{4A736401-2AB0-4E7D-889E-A114FA2E9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87228391"/>
      </p:ext>
    </p:extLst>
  </p:cSld>
  <p:clrMapOvr>
    <a:masterClrMapping/>
  </p:clrMapOvr>
  <mc:AlternateContent xmlns:mc="http://schemas.openxmlformats.org/markup-compatibility/2006" xmlns:p14="http://schemas.microsoft.com/office/powerpoint/2010/main">
    <mc:Choice Requires="p14">
      <p:transition spd="slow" p14:dur="2000" advTm="25946"/>
    </mc:Choice>
    <mc:Fallback xmlns="">
      <p:transition spd="slow" advTm="25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4747E0-823A-458C-94FD-EF4BE56B7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8886470-BA23-42D1-832F-EF495B21E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5668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A4CC09-7863-4DDA-BC98-C7BCE919D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6">
            <a:extLst>
              <a:ext uri="{FF2B5EF4-FFF2-40B4-BE49-F238E27FC236}">
                <a16:creationId xmlns:a16="http://schemas.microsoft.com/office/drawing/2014/main" id="{CF16B4D6-D068-4D9A-A5C6-6D52E233D5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0228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08B4CFE5-3E59-422A-A9A1-4F77A70C9A69}"/>
              </a:ext>
            </a:extLst>
          </p:cNvPr>
          <p:cNvSpPr>
            <a:spLocks noGrp="1"/>
          </p:cNvSpPr>
          <p:nvPr>
            <p:ph type="ctrTitle"/>
          </p:nvPr>
        </p:nvSpPr>
        <p:spPr>
          <a:xfrm>
            <a:off x="595950" y="1098388"/>
            <a:ext cx="6648249" cy="4394988"/>
          </a:xfrm>
        </p:spPr>
        <p:txBody>
          <a:bodyPr>
            <a:normAutofit/>
          </a:bodyPr>
          <a:lstStyle/>
          <a:p>
            <a:r>
              <a:rPr lang="en-US" sz="6600" dirty="0"/>
              <a:t>Questions</a:t>
            </a:r>
          </a:p>
        </p:txBody>
      </p:sp>
      <p:sp>
        <p:nvSpPr>
          <p:cNvPr id="3" name="Subtitle 2">
            <a:extLst>
              <a:ext uri="{FF2B5EF4-FFF2-40B4-BE49-F238E27FC236}">
                <a16:creationId xmlns:a16="http://schemas.microsoft.com/office/drawing/2014/main" id="{F7174A1C-C6B7-4F47-BC38-DBCED3D622B6}"/>
              </a:ext>
            </a:extLst>
          </p:cNvPr>
          <p:cNvSpPr>
            <a:spLocks noGrp="1"/>
          </p:cNvSpPr>
          <p:nvPr>
            <p:ph type="subTitle" idx="1"/>
          </p:nvPr>
        </p:nvSpPr>
        <p:spPr>
          <a:xfrm>
            <a:off x="595950" y="5924766"/>
            <a:ext cx="6648249" cy="476921"/>
          </a:xfrm>
        </p:spPr>
        <p:txBody>
          <a:bodyPr>
            <a:normAutofit/>
          </a:bodyPr>
          <a:lstStyle/>
          <a:p>
            <a:endParaRPr lang="en-US" dirty="0"/>
          </a:p>
        </p:txBody>
      </p:sp>
      <p:pic>
        <p:nvPicPr>
          <p:cNvPr id="4" name="Picture 5">
            <a:extLst>
              <a:ext uri="{FF2B5EF4-FFF2-40B4-BE49-F238E27FC236}">
                <a16:creationId xmlns:a16="http://schemas.microsoft.com/office/drawing/2014/main" id="{CD67AA9D-4127-45CE-A8FB-9B5799DA1CD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432827" y="643463"/>
            <a:ext cx="2883029" cy="5571073"/>
          </a:xfrm>
          <a:prstGeom prst="rect">
            <a:avLst/>
          </a:prstGeom>
        </p:spPr>
      </p:pic>
      <p:pic>
        <p:nvPicPr>
          <p:cNvPr id="5" name="Audio 4">
            <a:hlinkClick r:id="" action="ppaction://media"/>
            <a:extLst>
              <a:ext uri="{FF2B5EF4-FFF2-40B4-BE49-F238E27FC236}">
                <a16:creationId xmlns:a16="http://schemas.microsoft.com/office/drawing/2014/main" id="{173A2E17-6A71-4685-970C-46A5CE559C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38907266"/>
      </p:ext>
    </p:extLst>
  </p:cSld>
  <p:clrMapOvr>
    <a:masterClrMapping/>
  </p:clrMapOvr>
  <mc:AlternateContent xmlns:mc="http://schemas.openxmlformats.org/markup-compatibility/2006" xmlns:p14="http://schemas.microsoft.com/office/powerpoint/2010/main">
    <mc:Choice Requires="p14">
      <p:transition spd="slow" p14:dur="2000" advTm="21861"/>
    </mc:Choice>
    <mc:Fallback xmlns="">
      <p:transition spd="slow" advTm="2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lstStyle/>
          <a:p>
            <a:r>
              <a:rPr lang="en-US" sz="2800"/>
              <a:t>Medical Treatment</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a:xfrm>
            <a:off x="765050" y="625642"/>
            <a:ext cx="6277433" cy="5951621"/>
          </a:xfrm>
        </p:spPr>
        <p:txBody>
          <a:bodyPr>
            <a:normAutofit/>
          </a:bodyPr>
          <a:lstStyle/>
          <a:p>
            <a:r>
              <a:rPr lang="en-US" sz="2400" dirty="0"/>
              <a:t>A person may complete the DMHT form to tell health care providers what kind of mental health treatment they desire if a mental health crisis arises and they cannot speak for themselves.</a:t>
            </a:r>
          </a:p>
          <a:p>
            <a:r>
              <a:rPr lang="en-US" sz="2400" dirty="0"/>
              <a:t>The DMHT form also allows the person to name a representative to make treatment decisions for the person in a mental health crisis.</a:t>
            </a:r>
          </a:p>
          <a:p>
            <a:r>
              <a:rPr lang="en-US" sz="2400" dirty="0"/>
              <a:t>The DMHT covers mental health medications, treatments and admissions to a health care facility for up to 17 days for mental health treatment.</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a:xfrm>
            <a:off x="8337885" y="1741336"/>
            <a:ext cx="3327642" cy="3689646"/>
          </a:xfrm>
        </p:spPr>
        <p:txBody>
          <a:bodyPr>
            <a:normAutofit/>
          </a:bodyPr>
          <a:lstStyle/>
          <a:p>
            <a:r>
              <a:rPr lang="en-US" sz="2800" dirty="0">
                <a:latin typeface="+mj-lt"/>
              </a:rPr>
              <a:t>Declaration of Mental Health Treatment (DMHT)</a:t>
            </a:r>
          </a:p>
          <a:p>
            <a:r>
              <a:rPr lang="en-US" sz="2800" dirty="0">
                <a:solidFill>
                  <a:schemeClr val="tx1"/>
                </a:solidFill>
              </a:rPr>
              <a:t> </a:t>
            </a:r>
            <a:r>
              <a:rPr lang="en-US" sz="2400" dirty="0">
                <a:solidFill>
                  <a:schemeClr val="tx1"/>
                </a:solidFill>
                <a:hlinkClick r:id="rId5"/>
              </a:rPr>
              <a:t>https://www.oregon.gov/oha/HSD/amh/forms/declaration.pdf</a:t>
            </a:r>
            <a:endParaRPr lang="en-US" sz="2400" dirty="0">
              <a:solidFill>
                <a:schemeClr val="tx1"/>
              </a:solidFill>
            </a:endParaRPr>
          </a:p>
          <a:p>
            <a:endParaRPr lang="en-US" sz="2800" dirty="0">
              <a:latin typeface="+mj-lt"/>
            </a:endParaRPr>
          </a:p>
          <a:p>
            <a:endParaRPr lang="en-US" sz="2800" dirty="0">
              <a:latin typeface="+mj-l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9893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lstStyle/>
          <a:p>
            <a:r>
              <a:rPr lang="en-US" sz="2800"/>
              <a:t>Medical Treatment</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p:txBody>
          <a:bodyPr>
            <a:normAutofit lnSpcReduction="10000"/>
          </a:bodyPr>
          <a:lstStyle/>
          <a:p>
            <a:r>
              <a:rPr lang="en-US" sz="2800" dirty="0"/>
              <a:t>A civil court process used when a person needs psychiatric treatment but will not or cannot consent to hospitalization. </a:t>
            </a:r>
          </a:p>
          <a:p>
            <a:r>
              <a:rPr lang="en-US" sz="2800" dirty="0"/>
              <a:t>A judge decides the person is a danger to themselves or others or is unable to care for  themselves due to a mental disease or defect. </a:t>
            </a:r>
          </a:p>
          <a:p>
            <a:r>
              <a:rPr lang="en-US" sz="2800" dirty="0"/>
              <a:t>Civil commitment lasts no more than 180 days unless a judge orders re-commitment.</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p:txBody>
          <a:bodyPr>
            <a:normAutofit/>
          </a:bodyPr>
          <a:lstStyle/>
          <a:p>
            <a:r>
              <a:rPr lang="en-US" sz="2800">
                <a:latin typeface="+mj-lt"/>
              </a:rPr>
              <a:t>Civil Commitment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92098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8AACE35A-DD26-4C0E-81A5-8C18F7390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48F36E-F208-423F-8524-0EA9FF30A29B}"/>
              </a:ext>
            </a:extLst>
          </p:cNvPr>
          <p:cNvSpPr>
            <a:spLocks noGrp="1"/>
          </p:cNvSpPr>
          <p:nvPr>
            <p:ph type="title"/>
          </p:nvPr>
        </p:nvSpPr>
        <p:spPr>
          <a:xfrm>
            <a:off x="502281" y="1231506"/>
            <a:ext cx="6721527" cy="4394988"/>
          </a:xfrm>
        </p:spPr>
        <p:txBody>
          <a:bodyPr vert="horz" lIns="91440" tIns="45720" rIns="91440" bIns="45720" rtlCol="0" anchor="ctr">
            <a:normAutofit/>
          </a:bodyPr>
          <a:lstStyle/>
          <a:p>
            <a:pPr algn="r"/>
            <a:r>
              <a:rPr lang="en-US" sz="6600" dirty="0"/>
              <a:t>Match-Maker</a:t>
            </a:r>
          </a:p>
        </p:txBody>
      </p:sp>
      <p:sp>
        <p:nvSpPr>
          <p:cNvPr id="3" name="Text Placeholder 2">
            <a:extLst>
              <a:ext uri="{FF2B5EF4-FFF2-40B4-BE49-F238E27FC236}">
                <a16:creationId xmlns:a16="http://schemas.microsoft.com/office/drawing/2014/main" id="{EE9741EB-4C32-4927-BA5A-0318DFB6425C}"/>
              </a:ext>
            </a:extLst>
          </p:cNvPr>
          <p:cNvSpPr>
            <a:spLocks noGrp="1"/>
          </p:cNvSpPr>
          <p:nvPr>
            <p:ph type="body" idx="1"/>
          </p:nvPr>
        </p:nvSpPr>
        <p:spPr>
          <a:xfrm>
            <a:off x="7867276" y="1300843"/>
            <a:ext cx="2996668" cy="4256314"/>
          </a:xfrm>
        </p:spPr>
        <p:txBody>
          <a:bodyPr vert="horz" lIns="91440" tIns="45720" rIns="91440" bIns="45720" rtlCol="0" anchor="ctr">
            <a:normAutofit/>
          </a:bodyPr>
          <a:lstStyle/>
          <a:p>
            <a:r>
              <a:rPr lang="en-US" dirty="0">
                <a:solidFill>
                  <a:schemeClr val="tx2"/>
                </a:solidFill>
              </a:rPr>
              <a:t>read each scenario and decide which Alternative seems like the best match.</a:t>
            </a:r>
          </a:p>
        </p:txBody>
      </p:sp>
      <p:cxnSp>
        <p:nvCxnSpPr>
          <p:cNvPr id="14" name="Straight Connector 13">
            <a:extLst>
              <a:ext uri="{FF2B5EF4-FFF2-40B4-BE49-F238E27FC236}">
                <a16:creationId xmlns:a16="http://schemas.microsoft.com/office/drawing/2014/main" id="{E905CB15-2F46-4D9D-AEA4-3619C520C8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45542" y="1962397"/>
            <a:ext cx="0" cy="2933206"/>
          </a:xfrm>
          <a:prstGeom prst="line">
            <a:avLst/>
          </a:prstGeom>
          <a:ln w="222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8DAE5F6-55D5-4FC2-B1F3-AE114251F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E132F9A2-F96F-4E45-AFD0-4BAD4C8300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2869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53"/>
    </mc:Choice>
    <mc:Fallback xmlns="">
      <p:transition spd="slow" advTm="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704E-BAEB-453F-9B73-85919EB9FC67}"/>
              </a:ext>
            </a:extLst>
          </p:cNvPr>
          <p:cNvSpPr>
            <a:spLocks noGrp="1"/>
          </p:cNvSpPr>
          <p:nvPr>
            <p:ph type="title"/>
          </p:nvPr>
        </p:nvSpPr>
        <p:spPr>
          <a:xfrm>
            <a:off x="1251679" y="645107"/>
            <a:ext cx="3384329" cy="5421436"/>
          </a:xfrm>
        </p:spPr>
        <p:txBody>
          <a:bodyPr anchor="ctr">
            <a:normAutofit/>
          </a:bodyPr>
          <a:lstStyle/>
          <a:p>
            <a:r>
              <a:rPr lang="en-US" sz="3700"/>
              <a:t>Money Management Alternatives</a:t>
            </a:r>
          </a:p>
        </p:txBody>
      </p:sp>
      <p:graphicFrame>
        <p:nvGraphicFramePr>
          <p:cNvPr id="16" name="Content Placeholder 2">
            <a:extLst>
              <a:ext uri="{FF2B5EF4-FFF2-40B4-BE49-F238E27FC236}">
                <a16:creationId xmlns:a16="http://schemas.microsoft.com/office/drawing/2014/main" id="{6427025E-56E3-42C8-AA33-5C5BDB4C4299}"/>
              </a:ext>
            </a:extLst>
          </p:cNvPr>
          <p:cNvGraphicFramePr>
            <a:graphicFrameLocks noGrp="1"/>
          </p:cNvGraphicFramePr>
          <p:nvPr>
            <p:ph idx="1"/>
          </p:nvPr>
        </p:nvGraphicFramePr>
        <p:xfrm>
          <a:off x="5280025" y="644525"/>
          <a:ext cx="5994400" cy="54094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58715" y="4455695"/>
            <a:ext cx="609600" cy="609600"/>
          </a:xfrm>
          <a:prstGeom prst="rect">
            <a:avLst/>
          </a:prstGeom>
        </p:spPr>
      </p:pic>
    </p:spTree>
    <p:extLst>
      <p:ext uri="{BB962C8B-B14F-4D97-AF65-F5344CB8AC3E}">
        <p14:creationId xmlns:p14="http://schemas.microsoft.com/office/powerpoint/2010/main" val="4185433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9" fill="hold"/>
                                        <p:tgtEl>
                                          <p:spTgt spid="4"/>
                                        </p:tgtEl>
                                      </p:cBhvr>
                                    </p:cmd>
                                  </p:childTnLst>
                                </p:cTn>
                              </p:par>
                            </p:childTnLst>
                          </p:cTn>
                        </p:par>
                      </p:childTnLst>
                    </p:cTn>
                  </p:par>
                </p:childTnLst>
              </p:cTn>
              <p:nextCondLst>
                <p:cond evt="onClick" delay="0">
                  <p:tgtEl>
                    <p:spTgt spid="4"/>
                  </p:tgtEl>
                </p:cond>
              </p:nextCondLst>
            </p:seq>
            <p:audio>
              <p:cMediaNode vol="95455">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B6F4-6C26-4A74-A829-81C0801E3B49}"/>
              </a:ext>
            </a:extLst>
          </p:cNvPr>
          <p:cNvSpPr>
            <a:spLocks noGrp="1"/>
          </p:cNvSpPr>
          <p:nvPr>
            <p:ph type="title"/>
          </p:nvPr>
        </p:nvSpPr>
        <p:spPr/>
        <p:txBody>
          <a:bodyPr/>
          <a:lstStyle/>
          <a:p>
            <a:r>
              <a:rPr lang="en-US" sz="2800"/>
              <a:t>Money Management</a:t>
            </a:r>
          </a:p>
        </p:txBody>
      </p:sp>
      <p:sp>
        <p:nvSpPr>
          <p:cNvPr id="3" name="Content Placeholder 2">
            <a:extLst>
              <a:ext uri="{FF2B5EF4-FFF2-40B4-BE49-F238E27FC236}">
                <a16:creationId xmlns:a16="http://schemas.microsoft.com/office/drawing/2014/main" id="{E252418F-17C1-43D0-97BC-F6A57711A7C0}"/>
              </a:ext>
            </a:extLst>
          </p:cNvPr>
          <p:cNvSpPr>
            <a:spLocks noGrp="1"/>
          </p:cNvSpPr>
          <p:nvPr>
            <p:ph idx="1"/>
          </p:nvPr>
        </p:nvSpPr>
        <p:spPr>
          <a:xfrm>
            <a:off x="765051" y="457199"/>
            <a:ext cx="6158418" cy="6120064"/>
          </a:xfrm>
        </p:spPr>
        <p:txBody>
          <a:bodyPr>
            <a:normAutofit fontScale="92500"/>
          </a:bodyPr>
          <a:lstStyle/>
          <a:p>
            <a:pPr marL="0" indent="0">
              <a:buNone/>
            </a:pPr>
            <a:r>
              <a:rPr lang="en-US" sz="2800" dirty="0"/>
              <a:t>ELIGIBILITY</a:t>
            </a:r>
          </a:p>
          <a:p>
            <a:r>
              <a:rPr lang="en-US" sz="2800" dirty="0"/>
              <a:t>Have a disability or blindness that developed before the age of 26 that will last, or has lasted at least a year</a:t>
            </a:r>
            <a:endParaRPr lang="en-US" sz="2400" dirty="0"/>
          </a:p>
          <a:p>
            <a:pPr marL="0" indent="0">
              <a:buNone/>
            </a:pPr>
            <a:r>
              <a:rPr lang="en-US" sz="2800" dirty="0"/>
              <a:t>BENEFITS</a:t>
            </a:r>
          </a:p>
          <a:p>
            <a:r>
              <a:rPr lang="en-US" sz="2800" dirty="0"/>
              <a:t>Save money without jeopardizing benefits</a:t>
            </a:r>
          </a:p>
          <a:p>
            <a:r>
              <a:rPr lang="en-US" sz="2800" dirty="0"/>
              <a:t>Appoint an “authorized representative” to help manage funds</a:t>
            </a:r>
          </a:p>
          <a:p>
            <a:r>
              <a:rPr lang="en-US" sz="2800" dirty="0"/>
              <a:t>Use money for “qualified disability expenses”</a:t>
            </a:r>
          </a:p>
          <a:p>
            <a:pPr marL="0" indent="0">
              <a:buNone/>
            </a:pPr>
            <a:endParaRPr lang="en-US" sz="2800" b="1" dirty="0"/>
          </a:p>
          <a:p>
            <a:pPr marL="0" indent="0">
              <a:buNone/>
            </a:pPr>
            <a:r>
              <a:rPr lang="en-US" sz="2800" b="1" dirty="0"/>
              <a:t>www.OregonAbleSavings.com</a:t>
            </a:r>
          </a:p>
          <a:p>
            <a:endParaRPr lang="en-US" sz="2800" dirty="0"/>
          </a:p>
          <a:p>
            <a:endParaRPr lang="en-US" sz="2400" dirty="0"/>
          </a:p>
        </p:txBody>
      </p:sp>
      <p:sp>
        <p:nvSpPr>
          <p:cNvPr id="4" name="Text Placeholder 3">
            <a:extLst>
              <a:ext uri="{FF2B5EF4-FFF2-40B4-BE49-F238E27FC236}">
                <a16:creationId xmlns:a16="http://schemas.microsoft.com/office/drawing/2014/main" id="{27913225-8055-4D60-B77E-7B257478F331}"/>
              </a:ext>
            </a:extLst>
          </p:cNvPr>
          <p:cNvSpPr>
            <a:spLocks noGrp="1"/>
          </p:cNvSpPr>
          <p:nvPr>
            <p:ph type="body" sz="half" idx="2"/>
          </p:nvPr>
        </p:nvSpPr>
        <p:spPr/>
        <p:txBody>
          <a:bodyPr>
            <a:normAutofit/>
          </a:bodyPr>
          <a:lstStyle/>
          <a:p>
            <a:r>
              <a:rPr lang="en-US" sz="2800" dirty="0"/>
              <a:t>Achieving a Better Life Experience (ABLE) Accounts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12168" y="4985084"/>
            <a:ext cx="609600" cy="609600"/>
          </a:xfrm>
          <a:prstGeom prst="rect">
            <a:avLst/>
          </a:prstGeom>
        </p:spPr>
      </p:pic>
    </p:spTree>
    <p:extLst>
      <p:ext uri="{BB962C8B-B14F-4D97-AF65-F5344CB8AC3E}">
        <p14:creationId xmlns:p14="http://schemas.microsoft.com/office/powerpoint/2010/main" val="3493568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B6F4-6C26-4A74-A829-81C0801E3B49}"/>
              </a:ext>
            </a:extLst>
          </p:cNvPr>
          <p:cNvSpPr>
            <a:spLocks noGrp="1"/>
          </p:cNvSpPr>
          <p:nvPr>
            <p:ph type="title"/>
          </p:nvPr>
        </p:nvSpPr>
        <p:spPr/>
        <p:txBody>
          <a:bodyPr/>
          <a:lstStyle/>
          <a:p>
            <a:r>
              <a:rPr lang="en-US" sz="2800"/>
              <a:t>Money Management</a:t>
            </a:r>
          </a:p>
        </p:txBody>
      </p:sp>
      <p:sp>
        <p:nvSpPr>
          <p:cNvPr id="3" name="Content Placeholder 2">
            <a:extLst>
              <a:ext uri="{FF2B5EF4-FFF2-40B4-BE49-F238E27FC236}">
                <a16:creationId xmlns:a16="http://schemas.microsoft.com/office/drawing/2014/main" id="{E252418F-17C1-43D0-97BC-F6A57711A7C0}"/>
              </a:ext>
            </a:extLst>
          </p:cNvPr>
          <p:cNvSpPr>
            <a:spLocks noGrp="1"/>
          </p:cNvSpPr>
          <p:nvPr>
            <p:ph idx="1"/>
          </p:nvPr>
        </p:nvSpPr>
        <p:spPr/>
        <p:txBody>
          <a:bodyPr>
            <a:normAutofit/>
          </a:bodyPr>
          <a:lstStyle/>
          <a:p>
            <a:pPr marL="0" indent="0">
              <a:buNone/>
            </a:pPr>
            <a:r>
              <a:rPr lang="en-US" sz="2800" dirty="0"/>
              <a:t>A money management program, administered by various local service providers, may be able to help people in need manage their money. </a:t>
            </a:r>
          </a:p>
          <a:p>
            <a:pPr marL="0" indent="0">
              <a:buNone/>
            </a:pPr>
            <a:r>
              <a:rPr lang="en-US" sz="2800" dirty="0"/>
              <a:t>The Money Management Program can help people by:</a:t>
            </a:r>
          </a:p>
          <a:p>
            <a:r>
              <a:rPr lang="en-US" sz="2800" dirty="0"/>
              <a:t>Organizing financial papers</a:t>
            </a:r>
          </a:p>
          <a:p>
            <a:r>
              <a:rPr lang="en-US" sz="2800" dirty="0"/>
              <a:t>Paying bills</a:t>
            </a:r>
          </a:p>
          <a:p>
            <a:r>
              <a:rPr lang="en-US" sz="2800" dirty="0"/>
              <a:t>Banking</a:t>
            </a:r>
            <a:endParaRPr lang="en-US" sz="2400" dirty="0"/>
          </a:p>
        </p:txBody>
      </p:sp>
      <p:sp>
        <p:nvSpPr>
          <p:cNvPr id="4" name="Text Placeholder 3">
            <a:extLst>
              <a:ext uri="{FF2B5EF4-FFF2-40B4-BE49-F238E27FC236}">
                <a16:creationId xmlns:a16="http://schemas.microsoft.com/office/drawing/2014/main" id="{27913225-8055-4D60-B77E-7B257478F331}"/>
              </a:ext>
            </a:extLst>
          </p:cNvPr>
          <p:cNvSpPr>
            <a:spLocks noGrp="1"/>
          </p:cNvSpPr>
          <p:nvPr>
            <p:ph type="body" sz="half" idx="2"/>
          </p:nvPr>
        </p:nvSpPr>
        <p:spPr/>
        <p:txBody>
          <a:bodyPr>
            <a:normAutofit/>
          </a:bodyPr>
          <a:lstStyle/>
          <a:p>
            <a:r>
              <a:rPr lang="en-US" sz="2800"/>
              <a:t>Money Management Assistance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73579" y="4696327"/>
            <a:ext cx="609600" cy="609600"/>
          </a:xfrm>
          <a:prstGeom prst="rect">
            <a:avLst/>
          </a:prstGeom>
        </p:spPr>
      </p:pic>
    </p:spTree>
    <p:extLst>
      <p:ext uri="{BB962C8B-B14F-4D97-AF65-F5344CB8AC3E}">
        <p14:creationId xmlns:p14="http://schemas.microsoft.com/office/powerpoint/2010/main" val="1496149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normAutofit/>
          </a:bodyPr>
          <a:lstStyle/>
          <a:p>
            <a:r>
              <a:rPr lang="en-US" sz="2800"/>
              <a:t>Money Management</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p:txBody>
          <a:bodyPr>
            <a:normAutofit/>
          </a:bodyPr>
          <a:lstStyle/>
          <a:p>
            <a:r>
              <a:rPr lang="en-US" sz="2800" dirty="0"/>
              <a:t>A joint account functions like a standard bank account except that two or more people own the account.  </a:t>
            </a:r>
          </a:p>
          <a:p>
            <a:r>
              <a:rPr lang="en-US" sz="2800" dirty="0"/>
              <a:t>This may be helpful so that one owner of the account may aid another with paying bills, and making necessary purchases.</a:t>
            </a:r>
          </a:p>
          <a:p>
            <a:r>
              <a:rPr lang="en-US" sz="2800" dirty="0"/>
              <a:t>Most joint accounts carry rights of survivorship that can lead to problems for an account holder’s heirs.</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p:txBody>
          <a:bodyPr>
            <a:normAutofit/>
          </a:bodyPr>
          <a:lstStyle/>
          <a:p>
            <a:r>
              <a:rPr lang="en-US" sz="2800">
                <a:latin typeface="+mj-lt"/>
              </a:rPr>
              <a:t>Joint Accounts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4021" y="5458326"/>
            <a:ext cx="609600" cy="609600"/>
          </a:xfrm>
          <a:prstGeom prst="rect">
            <a:avLst/>
          </a:prstGeom>
        </p:spPr>
      </p:pic>
    </p:spTree>
    <p:extLst>
      <p:ext uri="{BB962C8B-B14F-4D97-AF65-F5344CB8AC3E}">
        <p14:creationId xmlns:p14="http://schemas.microsoft.com/office/powerpoint/2010/main" val="546945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0567-7AF0-4A3E-BB75-E3E042A3CA78}"/>
              </a:ext>
            </a:extLst>
          </p:cNvPr>
          <p:cNvSpPr>
            <a:spLocks noGrp="1"/>
          </p:cNvSpPr>
          <p:nvPr>
            <p:ph type="title"/>
          </p:nvPr>
        </p:nvSpPr>
        <p:spPr/>
        <p:txBody>
          <a:bodyPr>
            <a:normAutofit/>
          </a:bodyPr>
          <a:lstStyle/>
          <a:p>
            <a:r>
              <a:rPr lang="en-US" sz="2800"/>
              <a:t>Money Management</a:t>
            </a:r>
          </a:p>
        </p:txBody>
      </p:sp>
      <p:sp>
        <p:nvSpPr>
          <p:cNvPr id="3" name="Content Placeholder 2">
            <a:extLst>
              <a:ext uri="{FF2B5EF4-FFF2-40B4-BE49-F238E27FC236}">
                <a16:creationId xmlns:a16="http://schemas.microsoft.com/office/drawing/2014/main" id="{F5A15D2C-6DAA-4750-A137-42BF9A38BCEA}"/>
              </a:ext>
            </a:extLst>
          </p:cNvPr>
          <p:cNvSpPr>
            <a:spLocks noGrp="1"/>
          </p:cNvSpPr>
          <p:nvPr>
            <p:ph idx="1"/>
          </p:nvPr>
        </p:nvSpPr>
        <p:spPr>
          <a:xfrm>
            <a:off x="765051" y="920377"/>
            <a:ext cx="6158418" cy="5384170"/>
          </a:xfrm>
        </p:spPr>
        <p:txBody>
          <a:bodyPr>
            <a:normAutofit fontScale="92500"/>
          </a:bodyPr>
          <a:lstStyle/>
          <a:p>
            <a:pPr marL="0" indent="0">
              <a:buNone/>
            </a:pPr>
            <a:r>
              <a:rPr lang="en-US" sz="2800" dirty="0"/>
              <a:t>When a person gets benefits from the Social Security Administration, the Railroad Retirement Board or the Department of Veterans Affairs, a representative may be appointed to help the person manage the benefits. </a:t>
            </a:r>
          </a:p>
          <a:p>
            <a:r>
              <a:rPr lang="en-US" sz="2800" dirty="0"/>
              <a:t>For Social Security and Railroad Retirement benefits, the representative is called a “</a:t>
            </a:r>
            <a:r>
              <a:rPr lang="en-US" sz="2800" b="1" dirty="0"/>
              <a:t>representative payee</a:t>
            </a:r>
            <a:r>
              <a:rPr lang="en-US" sz="2800" dirty="0"/>
              <a:t>.” </a:t>
            </a:r>
          </a:p>
          <a:p>
            <a:r>
              <a:rPr lang="en-US" sz="2800" dirty="0"/>
              <a:t>For veterans’ benefits, the representative is called a “</a:t>
            </a:r>
            <a:r>
              <a:rPr lang="en-US" sz="2800" b="1" dirty="0"/>
              <a:t>VA fiduciary</a:t>
            </a:r>
            <a:r>
              <a:rPr lang="en-US" sz="2800" dirty="0"/>
              <a:t>.” </a:t>
            </a:r>
          </a:p>
        </p:txBody>
      </p:sp>
      <p:sp>
        <p:nvSpPr>
          <p:cNvPr id="4" name="Text Placeholder 3">
            <a:extLst>
              <a:ext uri="{FF2B5EF4-FFF2-40B4-BE49-F238E27FC236}">
                <a16:creationId xmlns:a16="http://schemas.microsoft.com/office/drawing/2014/main" id="{D17ED2A0-0627-45CA-A1F3-BC65E2D91FC9}"/>
              </a:ext>
            </a:extLst>
          </p:cNvPr>
          <p:cNvSpPr>
            <a:spLocks noGrp="1"/>
          </p:cNvSpPr>
          <p:nvPr>
            <p:ph type="body" sz="half" idx="2"/>
          </p:nvPr>
        </p:nvSpPr>
        <p:spPr/>
        <p:txBody>
          <a:bodyPr>
            <a:normAutofit/>
          </a:bodyPr>
          <a:lstStyle/>
          <a:p>
            <a:r>
              <a:rPr lang="en-US" sz="2800">
                <a:latin typeface="+mj-lt"/>
              </a:rPr>
              <a:t>Representative Payee</a:t>
            </a:r>
          </a:p>
          <a:p>
            <a:r>
              <a:rPr lang="en-US" sz="2800">
                <a:latin typeface="+mj-lt"/>
              </a:rPr>
              <a:t>VA Fiduciary</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7537" y="5999747"/>
            <a:ext cx="609600" cy="609600"/>
          </a:xfrm>
          <a:prstGeom prst="rect">
            <a:avLst/>
          </a:prstGeom>
        </p:spPr>
      </p:pic>
    </p:spTree>
    <p:extLst>
      <p:ext uri="{BB962C8B-B14F-4D97-AF65-F5344CB8AC3E}">
        <p14:creationId xmlns:p14="http://schemas.microsoft.com/office/powerpoint/2010/main" val="42780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1_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8F87749B25754BBC6416F1E3605372" ma:contentTypeVersion="14" ma:contentTypeDescription="Create a new document." ma:contentTypeScope="" ma:versionID="b6ee305a8ea680ec7fa5c6960046c722">
  <xsd:schema xmlns:xsd="http://www.w3.org/2001/XMLSchema" xmlns:xs="http://www.w3.org/2001/XMLSchema" xmlns:p="http://schemas.microsoft.com/office/2006/metadata/properties" xmlns:ns2="87c8b6ea-5dc4-4725-9e62-852c9a31f31e" xmlns:ns3="1758de7b-c606-46f2-be28-01345f66625b" targetNamespace="http://schemas.microsoft.com/office/2006/metadata/properties" ma:root="true" ma:fieldsID="f5118f533e8f4eb22b76a6fb904d33b6" ns2:_="" ns3:_="">
    <xsd:import namespace="87c8b6ea-5dc4-4725-9e62-852c9a31f31e"/>
    <xsd:import namespace="1758de7b-c606-46f2-be28-01345f66625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8b6ea-5dc4-4725-9e62-852c9a31f31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758de7b-c606-46f2-be28-01345f66625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3DC7F6-C414-4288-9B67-73656388F669}">
  <ds:schemaRefs>
    <ds:schemaRef ds:uri="http://schemas.microsoft.com/sharepoint/v3/contenttype/forms"/>
  </ds:schemaRefs>
</ds:datastoreItem>
</file>

<file path=customXml/itemProps2.xml><?xml version="1.0" encoding="utf-8"?>
<ds:datastoreItem xmlns:ds="http://schemas.openxmlformats.org/officeDocument/2006/customXml" ds:itemID="{6A4A95CB-9C31-4AE3-8678-224CD5D5C9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c8b6ea-5dc4-4725-9e62-852c9a31f31e"/>
    <ds:schemaRef ds:uri="1758de7b-c606-46f2-be28-01345f666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1CB451-47CA-425B-BD41-5294D5BDF38E}">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87c8b6ea-5dc4-4725-9e62-852c9a31f31e"/>
    <ds:schemaRef ds:uri="1758de7b-c606-46f2-be28-01345f66625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2408</TotalTime>
  <Words>2265</Words>
  <Application>Microsoft Office PowerPoint</Application>
  <PresentationFormat>Widescreen</PresentationFormat>
  <Paragraphs>192</Paragraphs>
  <Slides>16</Slides>
  <Notes>16</Notes>
  <HiddenSlides>0</HiddenSlides>
  <MMClips>16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Gill Sans MT</vt:lpstr>
      <vt:lpstr>Wingdings</vt:lpstr>
      <vt:lpstr>Wingdings 2</vt:lpstr>
      <vt:lpstr>Badge</vt:lpstr>
      <vt:lpstr>1_Badge</vt:lpstr>
      <vt:lpstr>Medical Treatment</vt:lpstr>
      <vt:lpstr>Medical Treatment</vt:lpstr>
      <vt:lpstr>Medical Treatment</vt:lpstr>
      <vt:lpstr>Match-Maker</vt:lpstr>
      <vt:lpstr>Money Management Alternatives</vt:lpstr>
      <vt:lpstr>Money Management</vt:lpstr>
      <vt:lpstr>Money Management</vt:lpstr>
      <vt:lpstr>Money Management</vt:lpstr>
      <vt:lpstr>Money Management</vt:lpstr>
      <vt:lpstr>Money Management</vt:lpstr>
      <vt:lpstr>Money Management</vt:lpstr>
      <vt:lpstr>Match-Maker</vt:lpstr>
      <vt:lpstr>REMEMBER</vt:lpstr>
      <vt:lpstr>How to Assess Options</vt:lpstr>
      <vt:lpstr>SCENARIOS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Alternatives to Guardianship</dc:title>
  <dc:creator>Paula Boga</dc:creator>
  <cp:lastModifiedBy>Cristina Guillen</cp:lastModifiedBy>
  <cp:revision>49</cp:revision>
  <cp:lastPrinted>2022-07-27T22:07:48Z</cp:lastPrinted>
  <dcterms:created xsi:type="dcterms:W3CDTF">2019-09-16T21:51:03Z</dcterms:created>
  <dcterms:modified xsi:type="dcterms:W3CDTF">2023-12-19T17:45:27Z</dcterms:modified>
</cp:coreProperties>
</file>