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4"/>
  </p:sldMasterIdLst>
  <p:notesMasterIdLst>
    <p:notesMasterId r:id="rId19"/>
  </p:notesMasterIdLst>
  <p:handoutMasterIdLst>
    <p:handoutMasterId r:id="rId20"/>
  </p:handoutMasterIdLst>
  <p:sldIdLst>
    <p:sldId id="303" r:id="rId5"/>
    <p:sldId id="264" r:id="rId6"/>
    <p:sldId id="307" r:id="rId7"/>
    <p:sldId id="308" r:id="rId8"/>
    <p:sldId id="309" r:id="rId9"/>
    <p:sldId id="310" r:id="rId10"/>
    <p:sldId id="311" r:id="rId11"/>
    <p:sldId id="306" r:id="rId12"/>
    <p:sldId id="297" r:id="rId13"/>
    <p:sldId id="298" r:id="rId14"/>
    <p:sldId id="266" r:id="rId15"/>
    <p:sldId id="286" r:id="rId16"/>
    <p:sldId id="295" r:id="rId17"/>
    <p:sldId id="274" r:id="rId18"/>
  </p:sldIdLst>
  <p:sldSz cx="12192000" cy="6858000"/>
  <p:notesSz cx="6858000"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ld Cohen" initials="GC" lastIdx="9" clrIdx="0">
    <p:extLst>
      <p:ext uri="{19B8F6BF-5375-455C-9EA6-DF929625EA0E}">
        <p15:presenceInfo xmlns:p15="http://schemas.microsoft.com/office/powerpoint/2012/main" userId="e3bfc61a6fb3c1ec" providerId="Windows Live"/>
      </p:ext>
    </p:extLst>
  </p:cmAuthor>
  <p:cmAuthor id="2" name="Paula Boga" initials="PB" lastIdx="2" clrIdx="1">
    <p:extLst>
      <p:ext uri="{19B8F6BF-5375-455C-9EA6-DF929625EA0E}">
        <p15:presenceInfo xmlns:p15="http://schemas.microsoft.com/office/powerpoint/2012/main" userId="S::pboga@thearcoregon.org::80679e34-2d06-4f27-abb3-55fa6af615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83" autoAdjust="0"/>
  </p:normalViewPr>
  <p:slideViewPr>
    <p:cSldViewPr snapToGrid="0">
      <p:cViewPr varScale="1">
        <p:scale>
          <a:sx n="113" d="100"/>
          <a:sy n="113" d="100"/>
        </p:scale>
        <p:origin x="47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510BF-6853-48C9-80B9-76C6C91AAB3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52DD554-C199-415E-ABB0-E8D267597693}">
      <dgm:prSet/>
      <dgm:spPr/>
      <dgm:t>
        <a:bodyPr/>
        <a:lstStyle/>
        <a:p>
          <a:r>
            <a:rPr lang="en-US"/>
            <a:t>Supported Decision Making </a:t>
          </a:r>
        </a:p>
      </dgm:t>
    </dgm:pt>
    <dgm:pt modelId="{551B3C8A-A3E4-47F6-BA36-F861933EEA4E}" type="parTrans" cxnId="{B50F6008-9BDA-42E2-98F4-3E883E6E9327}">
      <dgm:prSet/>
      <dgm:spPr/>
      <dgm:t>
        <a:bodyPr/>
        <a:lstStyle/>
        <a:p>
          <a:endParaRPr lang="en-US"/>
        </a:p>
      </dgm:t>
    </dgm:pt>
    <dgm:pt modelId="{7B45D911-5F2F-4A15-8E8F-9EBE07A8CFA0}" type="sibTrans" cxnId="{B50F6008-9BDA-42E2-98F4-3E883E6E9327}">
      <dgm:prSet/>
      <dgm:spPr/>
      <dgm:t>
        <a:bodyPr/>
        <a:lstStyle/>
        <a:p>
          <a:endParaRPr lang="en-US"/>
        </a:p>
      </dgm:t>
    </dgm:pt>
    <dgm:pt modelId="{B6831D22-ADD8-4B7E-841D-BE2075856D7F}">
      <dgm:prSet/>
      <dgm:spPr/>
      <dgm:t>
        <a:bodyPr/>
        <a:lstStyle/>
        <a:p>
          <a:r>
            <a:rPr lang="en-US"/>
            <a:t>Case Management</a:t>
          </a:r>
        </a:p>
      </dgm:t>
    </dgm:pt>
    <dgm:pt modelId="{62AA0433-E9F4-4EE7-B3C3-E3B9157256C5}" type="parTrans" cxnId="{224D8351-5108-4231-9318-38186B4EFF11}">
      <dgm:prSet/>
      <dgm:spPr/>
      <dgm:t>
        <a:bodyPr/>
        <a:lstStyle/>
        <a:p>
          <a:endParaRPr lang="en-US"/>
        </a:p>
      </dgm:t>
    </dgm:pt>
    <dgm:pt modelId="{82390FB3-3910-4D72-8727-D237EFAC4D88}" type="sibTrans" cxnId="{224D8351-5108-4231-9318-38186B4EFF11}">
      <dgm:prSet/>
      <dgm:spPr/>
      <dgm:t>
        <a:bodyPr/>
        <a:lstStyle/>
        <a:p>
          <a:endParaRPr lang="en-US"/>
        </a:p>
      </dgm:t>
    </dgm:pt>
    <dgm:pt modelId="{D13B3197-CB1D-4AEA-B959-F6CA1D14E0AB}">
      <dgm:prSet/>
      <dgm:spPr/>
      <dgm:t>
        <a:bodyPr/>
        <a:lstStyle/>
        <a:p>
          <a:r>
            <a:rPr lang="en-US"/>
            <a:t>Direct Care / Support</a:t>
          </a:r>
        </a:p>
      </dgm:t>
    </dgm:pt>
    <dgm:pt modelId="{9154C8F2-B202-4C69-B885-62D1156464AB}" type="parTrans" cxnId="{79B01CD1-B0AF-454A-8A8A-08CCA2C483EA}">
      <dgm:prSet/>
      <dgm:spPr/>
      <dgm:t>
        <a:bodyPr/>
        <a:lstStyle/>
        <a:p>
          <a:endParaRPr lang="en-US"/>
        </a:p>
      </dgm:t>
    </dgm:pt>
    <dgm:pt modelId="{E070C806-F0F3-46AD-8D32-CE28789060A5}" type="sibTrans" cxnId="{79B01CD1-B0AF-454A-8A8A-08CCA2C483EA}">
      <dgm:prSet/>
      <dgm:spPr/>
      <dgm:t>
        <a:bodyPr/>
        <a:lstStyle/>
        <a:p>
          <a:endParaRPr lang="en-US"/>
        </a:p>
      </dgm:t>
    </dgm:pt>
    <dgm:pt modelId="{E778FEDD-18A8-4049-951D-00330255A910}">
      <dgm:prSet/>
      <dgm:spPr/>
      <dgm:t>
        <a:bodyPr/>
        <a:lstStyle/>
        <a:p>
          <a:r>
            <a:rPr lang="en-US"/>
            <a:t>Department of Human Services</a:t>
          </a:r>
        </a:p>
      </dgm:t>
    </dgm:pt>
    <dgm:pt modelId="{DB5C5408-E63B-4A26-A6A0-09ABFDA9DDC9}" type="parTrans" cxnId="{126D05B4-6E87-4E94-BED8-2FD7ED49B195}">
      <dgm:prSet/>
      <dgm:spPr/>
      <dgm:t>
        <a:bodyPr/>
        <a:lstStyle/>
        <a:p>
          <a:endParaRPr lang="en-US"/>
        </a:p>
      </dgm:t>
    </dgm:pt>
    <dgm:pt modelId="{C0365ED9-43EE-4E20-931E-867F4BC7D4E6}" type="sibTrans" cxnId="{126D05B4-6E87-4E94-BED8-2FD7ED49B195}">
      <dgm:prSet/>
      <dgm:spPr/>
      <dgm:t>
        <a:bodyPr/>
        <a:lstStyle/>
        <a:p>
          <a:endParaRPr lang="en-US"/>
        </a:p>
      </dgm:t>
    </dgm:pt>
    <dgm:pt modelId="{691C37B2-4BDD-484E-99B2-D4C15F7D92FA}" type="pres">
      <dgm:prSet presAssocID="{891510BF-6853-48C9-80B9-76C6C91AAB3E}" presName="linear" presStyleCnt="0">
        <dgm:presLayoutVars>
          <dgm:animLvl val="lvl"/>
          <dgm:resizeHandles val="exact"/>
        </dgm:presLayoutVars>
      </dgm:prSet>
      <dgm:spPr/>
    </dgm:pt>
    <dgm:pt modelId="{1B0AC78E-C9B9-478D-9DED-0858545A5038}" type="pres">
      <dgm:prSet presAssocID="{D52DD554-C199-415E-ABB0-E8D267597693}" presName="parentText" presStyleLbl="node1" presStyleIdx="0" presStyleCnt="4">
        <dgm:presLayoutVars>
          <dgm:chMax val="0"/>
          <dgm:bulletEnabled val="1"/>
        </dgm:presLayoutVars>
      </dgm:prSet>
      <dgm:spPr/>
    </dgm:pt>
    <dgm:pt modelId="{EA0D5C45-8870-489B-85F4-03AAC9B8AE8D}" type="pres">
      <dgm:prSet presAssocID="{7B45D911-5F2F-4A15-8E8F-9EBE07A8CFA0}" presName="spacer" presStyleCnt="0"/>
      <dgm:spPr/>
    </dgm:pt>
    <dgm:pt modelId="{77B44C63-A535-40C0-B096-520914EF51A6}" type="pres">
      <dgm:prSet presAssocID="{B6831D22-ADD8-4B7E-841D-BE2075856D7F}" presName="parentText" presStyleLbl="node1" presStyleIdx="1" presStyleCnt="4">
        <dgm:presLayoutVars>
          <dgm:chMax val="0"/>
          <dgm:bulletEnabled val="1"/>
        </dgm:presLayoutVars>
      </dgm:prSet>
      <dgm:spPr/>
    </dgm:pt>
    <dgm:pt modelId="{1420E64A-77DD-43BD-893D-D0556C49B7FD}" type="pres">
      <dgm:prSet presAssocID="{82390FB3-3910-4D72-8727-D237EFAC4D88}" presName="spacer" presStyleCnt="0"/>
      <dgm:spPr/>
    </dgm:pt>
    <dgm:pt modelId="{D55D7235-5D58-4F15-A3BC-4D1114EE28E2}" type="pres">
      <dgm:prSet presAssocID="{D13B3197-CB1D-4AEA-B959-F6CA1D14E0AB}" presName="parentText" presStyleLbl="node1" presStyleIdx="2" presStyleCnt="4">
        <dgm:presLayoutVars>
          <dgm:chMax val="0"/>
          <dgm:bulletEnabled val="1"/>
        </dgm:presLayoutVars>
      </dgm:prSet>
      <dgm:spPr/>
    </dgm:pt>
    <dgm:pt modelId="{BBB2736B-BD4E-446B-90F6-0CD65FD244A8}" type="pres">
      <dgm:prSet presAssocID="{E070C806-F0F3-46AD-8D32-CE28789060A5}" presName="spacer" presStyleCnt="0"/>
      <dgm:spPr/>
    </dgm:pt>
    <dgm:pt modelId="{E765D975-F3C8-44F6-96FD-A47F361BDBC3}" type="pres">
      <dgm:prSet presAssocID="{E778FEDD-18A8-4049-951D-00330255A910}" presName="parentText" presStyleLbl="node1" presStyleIdx="3" presStyleCnt="4">
        <dgm:presLayoutVars>
          <dgm:chMax val="0"/>
          <dgm:bulletEnabled val="1"/>
        </dgm:presLayoutVars>
      </dgm:prSet>
      <dgm:spPr/>
    </dgm:pt>
  </dgm:ptLst>
  <dgm:cxnLst>
    <dgm:cxn modelId="{477B6307-0127-467E-9F21-77820EAF764A}" type="presOf" srcId="{B6831D22-ADD8-4B7E-841D-BE2075856D7F}" destId="{77B44C63-A535-40C0-B096-520914EF51A6}" srcOrd="0" destOrd="0" presId="urn:microsoft.com/office/officeart/2005/8/layout/vList2"/>
    <dgm:cxn modelId="{B50F6008-9BDA-42E2-98F4-3E883E6E9327}" srcId="{891510BF-6853-48C9-80B9-76C6C91AAB3E}" destId="{D52DD554-C199-415E-ABB0-E8D267597693}" srcOrd="0" destOrd="0" parTransId="{551B3C8A-A3E4-47F6-BA36-F861933EEA4E}" sibTransId="{7B45D911-5F2F-4A15-8E8F-9EBE07A8CFA0}"/>
    <dgm:cxn modelId="{224D8351-5108-4231-9318-38186B4EFF11}" srcId="{891510BF-6853-48C9-80B9-76C6C91AAB3E}" destId="{B6831D22-ADD8-4B7E-841D-BE2075856D7F}" srcOrd="1" destOrd="0" parTransId="{62AA0433-E9F4-4EE7-B3C3-E3B9157256C5}" sibTransId="{82390FB3-3910-4D72-8727-D237EFAC4D88}"/>
    <dgm:cxn modelId="{17B39674-DBA1-4DF0-B005-BE5A4AA73C4B}" type="presOf" srcId="{891510BF-6853-48C9-80B9-76C6C91AAB3E}" destId="{691C37B2-4BDD-484E-99B2-D4C15F7D92FA}" srcOrd="0" destOrd="0" presId="urn:microsoft.com/office/officeart/2005/8/layout/vList2"/>
    <dgm:cxn modelId="{85BDEA89-8242-40DD-8D7A-31B387C58DF5}" type="presOf" srcId="{D13B3197-CB1D-4AEA-B959-F6CA1D14E0AB}" destId="{D55D7235-5D58-4F15-A3BC-4D1114EE28E2}" srcOrd="0" destOrd="0" presId="urn:microsoft.com/office/officeart/2005/8/layout/vList2"/>
    <dgm:cxn modelId="{61DED2B0-C875-4CD0-8C09-19101996E21C}" type="presOf" srcId="{E778FEDD-18A8-4049-951D-00330255A910}" destId="{E765D975-F3C8-44F6-96FD-A47F361BDBC3}" srcOrd="0" destOrd="0" presId="urn:microsoft.com/office/officeart/2005/8/layout/vList2"/>
    <dgm:cxn modelId="{126D05B4-6E87-4E94-BED8-2FD7ED49B195}" srcId="{891510BF-6853-48C9-80B9-76C6C91AAB3E}" destId="{E778FEDD-18A8-4049-951D-00330255A910}" srcOrd="3" destOrd="0" parTransId="{DB5C5408-E63B-4A26-A6A0-09ABFDA9DDC9}" sibTransId="{C0365ED9-43EE-4E20-931E-867F4BC7D4E6}"/>
    <dgm:cxn modelId="{79B01CD1-B0AF-454A-8A8A-08CCA2C483EA}" srcId="{891510BF-6853-48C9-80B9-76C6C91AAB3E}" destId="{D13B3197-CB1D-4AEA-B959-F6CA1D14E0AB}" srcOrd="2" destOrd="0" parTransId="{9154C8F2-B202-4C69-B885-62D1156464AB}" sibTransId="{E070C806-F0F3-46AD-8D32-CE28789060A5}"/>
    <dgm:cxn modelId="{8E4561D7-4073-4C70-87EB-8F4BB473802E}" type="presOf" srcId="{D52DD554-C199-415E-ABB0-E8D267597693}" destId="{1B0AC78E-C9B9-478D-9DED-0858545A5038}" srcOrd="0" destOrd="0" presId="urn:microsoft.com/office/officeart/2005/8/layout/vList2"/>
    <dgm:cxn modelId="{C264A3A0-F75C-45AE-8F1A-F451C0CB1B40}" type="presParOf" srcId="{691C37B2-4BDD-484E-99B2-D4C15F7D92FA}" destId="{1B0AC78E-C9B9-478D-9DED-0858545A5038}" srcOrd="0" destOrd="0" presId="urn:microsoft.com/office/officeart/2005/8/layout/vList2"/>
    <dgm:cxn modelId="{4B8ABEEA-5033-44E5-8F2B-78BD1ED79BD8}" type="presParOf" srcId="{691C37B2-4BDD-484E-99B2-D4C15F7D92FA}" destId="{EA0D5C45-8870-489B-85F4-03AAC9B8AE8D}" srcOrd="1" destOrd="0" presId="urn:microsoft.com/office/officeart/2005/8/layout/vList2"/>
    <dgm:cxn modelId="{59841FDD-65A4-434F-9008-2BD54277197D}" type="presParOf" srcId="{691C37B2-4BDD-484E-99B2-D4C15F7D92FA}" destId="{77B44C63-A535-40C0-B096-520914EF51A6}" srcOrd="2" destOrd="0" presId="urn:microsoft.com/office/officeart/2005/8/layout/vList2"/>
    <dgm:cxn modelId="{230368F5-E30D-4D0D-B9F5-99BC07F28653}" type="presParOf" srcId="{691C37B2-4BDD-484E-99B2-D4C15F7D92FA}" destId="{1420E64A-77DD-43BD-893D-D0556C49B7FD}" srcOrd="3" destOrd="0" presId="urn:microsoft.com/office/officeart/2005/8/layout/vList2"/>
    <dgm:cxn modelId="{4F2B0B55-7FF3-4282-B1F1-E486EA17DCD3}" type="presParOf" srcId="{691C37B2-4BDD-484E-99B2-D4C15F7D92FA}" destId="{D55D7235-5D58-4F15-A3BC-4D1114EE28E2}" srcOrd="4" destOrd="0" presId="urn:microsoft.com/office/officeart/2005/8/layout/vList2"/>
    <dgm:cxn modelId="{0CF54FBA-6D10-48A7-AB5A-36866EB3F6B3}" type="presParOf" srcId="{691C37B2-4BDD-484E-99B2-D4C15F7D92FA}" destId="{BBB2736B-BD4E-446B-90F6-0CD65FD244A8}" srcOrd="5" destOrd="0" presId="urn:microsoft.com/office/officeart/2005/8/layout/vList2"/>
    <dgm:cxn modelId="{C75CAA91-A8C4-4EBD-8CE4-17E5D2861AC7}" type="presParOf" srcId="{691C37B2-4BDD-484E-99B2-D4C15F7D92FA}" destId="{E765D975-F3C8-44F6-96FD-A47F361BDBC3}"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38F22-F653-4AEB-94EA-3FE1A76351E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847965-B684-4D2E-8887-E18D0F077376}">
      <dgm:prSet/>
      <dgm:spPr/>
      <dgm:t>
        <a:bodyPr/>
        <a:lstStyle/>
        <a:p>
          <a:r>
            <a:rPr lang="en-US" dirty="0"/>
            <a:t>Advance Directive with Health Care Representative</a:t>
          </a:r>
        </a:p>
      </dgm:t>
    </dgm:pt>
    <dgm:pt modelId="{4460E33D-BFE7-40E4-BA34-53207A5B8645}" type="parTrans" cxnId="{B16218AC-4FDF-40D0-830D-92AAC13D9942}">
      <dgm:prSet/>
      <dgm:spPr/>
      <dgm:t>
        <a:bodyPr/>
        <a:lstStyle/>
        <a:p>
          <a:endParaRPr lang="en-US"/>
        </a:p>
      </dgm:t>
    </dgm:pt>
    <dgm:pt modelId="{9130007F-7E63-4B6D-BEAC-AD0B8B6CEB40}" type="sibTrans" cxnId="{B16218AC-4FDF-40D0-830D-92AAC13D9942}">
      <dgm:prSet/>
      <dgm:spPr/>
      <dgm:t>
        <a:bodyPr/>
        <a:lstStyle/>
        <a:p>
          <a:endParaRPr lang="en-US"/>
        </a:p>
      </dgm:t>
    </dgm:pt>
    <dgm:pt modelId="{5CAF21B7-EC70-4FD2-BDA0-B7E748D03D25}">
      <dgm:prSet/>
      <dgm:spPr/>
      <dgm:t>
        <a:bodyPr/>
        <a:lstStyle/>
        <a:p>
          <a:r>
            <a:rPr lang="en-US"/>
            <a:t>Portable Orders for Life-Sustaining Treatment (POLST)</a:t>
          </a:r>
        </a:p>
      </dgm:t>
    </dgm:pt>
    <dgm:pt modelId="{41E6625F-4550-4FAE-9B9B-F82ACA21C7A8}" type="parTrans" cxnId="{C656D23F-130B-4F7F-B967-A6F483B1E522}">
      <dgm:prSet/>
      <dgm:spPr/>
      <dgm:t>
        <a:bodyPr/>
        <a:lstStyle/>
        <a:p>
          <a:endParaRPr lang="en-US"/>
        </a:p>
      </dgm:t>
    </dgm:pt>
    <dgm:pt modelId="{0D2FEC96-78B4-4A92-B79E-3A97A9CFC966}" type="sibTrans" cxnId="{C656D23F-130B-4F7F-B967-A6F483B1E522}">
      <dgm:prSet/>
      <dgm:spPr/>
      <dgm:t>
        <a:bodyPr/>
        <a:lstStyle/>
        <a:p>
          <a:endParaRPr lang="en-US"/>
        </a:p>
      </dgm:t>
    </dgm:pt>
    <dgm:pt modelId="{46CD1F1F-CCFC-4D50-A99A-CE373F9A93AE}">
      <dgm:prSet/>
      <dgm:spPr/>
      <dgm:t>
        <a:bodyPr/>
        <a:lstStyle/>
        <a:p>
          <a:r>
            <a:rPr lang="en-US" dirty="0"/>
            <a:t>Health Care Advocate (I/DD)</a:t>
          </a:r>
        </a:p>
      </dgm:t>
    </dgm:pt>
    <dgm:pt modelId="{31285DBD-930A-461A-881A-442DF692BC73}" type="parTrans" cxnId="{691E6B91-184F-48CA-8952-FC77DB8F4052}">
      <dgm:prSet/>
      <dgm:spPr/>
      <dgm:t>
        <a:bodyPr/>
        <a:lstStyle/>
        <a:p>
          <a:endParaRPr lang="en-US"/>
        </a:p>
      </dgm:t>
    </dgm:pt>
    <dgm:pt modelId="{5A619079-2F35-448A-AFF3-5484154F4136}" type="sibTrans" cxnId="{691E6B91-184F-48CA-8952-FC77DB8F4052}">
      <dgm:prSet/>
      <dgm:spPr/>
      <dgm:t>
        <a:bodyPr/>
        <a:lstStyle/>
        <a:p>
          <a:endParaRPr lang="en-US"/>
        </a:p>
      </dgm:t>
    </dgm:pt>
    <dgm:pt modelId="{23589E5F-1041-4492-84D1-C896F00D299A}">
      <dgm:prSet/>
      <dgm:spPr/>
      <dgm:t>
        <a:bodyPr/>
        <a:lstStyle/>
        <a:p>
          <a:r>
            <a:rPr lang="en-US"/>
            <a:t>Declaration of Mental Health Treatment (DMHT)</a:t>
          </a:r>
        </a:p>
      </dgm:t>
    </dgm:pt>
    <dgm:pt modelId="{DCB4F582-EA81-4798-8FF7-811EF8B120C8}" type="parTrans" cxnId="{9AD0919C-8E67-4994-B0A5-B5F432663AB1}">
      <dgm:prSet/>
      <dgm:spPr/>
      <dgm:t>
        <a:bodyPr/>
        <a:lstStyle/>
        <a:p>
          <a:endParaRPr lang="en-US"/>
        </a:p>
      </dgm:t>
    </dgm:pt>
    <dgm:pt modelId="{02CEFA51-54D5-4BDD-A4AC-DD14BF00A61D}" type="sibTrans" cxnId="{9AD0919C-8E67-4994-B0A5-B5F432663AB1}">
      <dgm:prSet/>
      <dgm:spPr/>
      <dgm:t>
        <a:bodyPr/>
        <a:lstStyle/>
        <a:p>
          <a:endParaRPr lang="en-US"/>
        </a:p>
      </dgm:t>
    </dgm:pt>
    <dgm:pt modelId="{37ABA4DF-6863-4989-B2A3-637ACEA85DC9}">
      <dgm:prSet/>
      <dgm:spPr/>
      <dgm:t>
        <a:bodyPr/>
        <a:lstStyle/>
        <a:p>
          <a:r>
            <a:rPr lang="en-US"/>
            <a:t>Civil Commitment</a:t>
          </a:r>
        </a:p>
      </dgm:t>
    </dgm:pt>
    <dgm:pt modelId="{E3114329-51DA-4191-B291-79DD1888A060}" type="parTrans" cxnId="{5036E6A0-F1E7-47CE-8C73-0E07550EFB63}">
      <dgm:prSet/>
      <dgm:spPr/>
      <dgm:t>
        <a:bodyPr/>
        <a:lstStyle/>
        <a:p>
          <a:endParaRPr lang="en-US"/>
        </a:p>
      </dgm:t>
    </dgm:pt>
    <dgm:pt modelId="{627E8D18-0BB9-486A-BF94-DF38D8B5F480}" type="sibTrans" cxnId="{5036E6A0-F1E7-47CE-8C73-0E07550EFB63}">
      <dgm:prSet/>
      <dgm:spPr/>
      <dgm:t>
        <a:bodyPr/>
        <a:lstStyle/>
        <a:p>
          <a:endParaRPr lang="en-US"/>
        </a:p>
      </dgm:t>
    </dgm:pt>
    <dgm:pt modelId="{BB31ED18-224C-43C9-84E8-C76A1C4768E9}">
      <dgm:prSet/>
      <dgm:spPr/>
      <dgm:t>
        <a:bodyPr/>
        <a:lstStyle/>
        <a:p>
          <a:r>
            <a:rPr lang="en-US"/>
            <a:t>HIPAA Release of Information</a:t>
          </a:r>
        </a:p>
      </dgm:t>
    </dgm:pt>
    <dgm:pt modelId="{F9465819-6CF8-4B3F-9E1B-D4B841FE8B7A}" type="parTrans" cxnId="{BB9CD071-1EC9-46FE-B35D-0704D497C512}">
      <dgm:prSet/>
      <dgm:spPr/>
      <dgm:t>
        <a:bodyPr/>
        <a:lstStyle/>
        <a:p>
          <a:endParaRPr lang="en-US"/>
        </a:p>
      </dgm:t>
    </dgm:pt>
    <dgm:pt modelId="{E257B5B3-4662-4CCF-804C-9A20E34DFFA0}" type="sibTrans" cxnId="{BB9CD071-1EC9-46FE-B35D-0704D497C512}">
      <dgm:prSet/>
      <dgm:spPr/>
      <dgm:t>
        <a:bodyPr/>
        <a:lstStyle/>
        <a:p>
          <a:endParaRPr lang="en-US"/>
        </a:p>
      </dgm:t>
    </dgm:pt>
    <dgm:pt modelId="{730C1477-CC5F-40FF-A889-737BDD6CB09E}" type="pres">
      <dgm:prSet presAssocID="{DA738F22-F653-4AEB-94EA-3FE1A76351EB}" presName="linear" presStyleCnt="0">
        <dgm:presLayoutVars>
          <dgm:animLvl val="lvl"/>
          <dgm:resizeHandles val="exact"/>
        </dgm:presLayoutVars>
      </dgm:prSet>
      <dgm:spPr/>
    </dgm:pt>
    <dgm:pt modelId="{E498CB91-D1EC-47F1-8D5B-53FA6DECE754}" type="pres">
      <dgm:prSet presAssocID="{BB31ED18-224C-43C9-84E8-C76A1C4768E9}" presName="parentText" presStyleLbl="node1" presStyleIdx="0" presStyleCnt="6">
        <dgm:presLayoutVars>
          <dgm:chMax val="0"/>
          <dgm:bulletEnabled val="1"/>
        </dgm:presLayoutVars>
      </dgm:prSet>
      <dgm:spPr/>
    </dgm:pt>
    <dgm:pt modelId="{FBB9E400-6A73-448F-BA4E-A80A73134AB4}" type="pres">
      <dgm:prSet presAssocID="{E257B5B3-4662-4CCF-804C-9A20E34DFFA0}" presName="spacer" presStyleCnt="0"/>
      <dgm:spPr/>
    </dgm:pt>
    <dgm:pt modelId="{04D74731-F252-4B4A-9381-7602E60F1629}" type="pres">
      <dgm:prSet presAssocID="{B6847965-B684-4D2E-8887-E18D0F077376}" presName="parentText" presStyleLbl="node1" presStyleIdx="1" presStyleCnt="6">
        <dgm:presLayoutVars>
          <dgm:chMax val="0"/>
          <dgm:bulletEnabled val="1"/>
        </dgm:presLayoutVars>
      </dgm:prSet>
      <dgm:spPr/>
    </dgm:pt>
    <dgm:pt modelId="{09F70128-6329-4265-9781-485576A21EE2}" type="pres">
      <dgm:prSet presAssocID="{9130007F-7E63-4B6D-BEAC-AD0B8B6CEB40}" presName="spacer" presStyleCnt="0"/>
      <dgm:spPr/>
    </dgm:pt>
    <dgm:pt modelId="{4759699E-D0FB-4A41-99CD-52A62A555154}" type="pres">
      <dgm:prSet presAssocID="{5CAF21B7-EC70-4FD2-BDA0-B7E748D03D25}" presName="parentText" presStyleLbl="node1" presStyleIdx="2" presStyleCnt="6" custLinFactY="100000" custLinFactNeighborX="693" custLinFactNeighborY="109153">
        <dgm:presLayoutVars>
          <dgm:chMax val="0"/>
          <dgm:bulletEnabled val="1"/>
        </dgm:presLayoutVars>
      </dgm:prSet>
      <dgm:spPr/>
    </dgm:pt>
    <dgm:pt modelId="{24E71143-4409-4722-A878-EF352D1FC2E5}" type="pres">
      <dgm:prSet presAssocID="{0D2FEC96-78B4-4A92-B79E-3A97A9CFC966}" presName="spacer" presStyleCnt="0"/>
      <dgm:spPr/>
    </dgm:pt>
    <dgm:pt modelId="{6DBA3F3B-D22D-498E-BA57-7D3EA37E9546}" type="pres">
      <dgm:prSet presAssocID="{46CD1F1F-CCFC-4D50-A99A-CE373F9A93AE}" presName="parentText" presStyleLbl="node1" presStyleIdx="3" presStyleCnt="6" custLinFactY="-95585" custLinFactNeighborX="-231" custLinFactNeighborY="-100000">
        <dgm:presLayoutVars>
          <dgm:chMax val="0"/>
          <dgm:bulletEnabled val="1"/>
        </dgm:presLayoutVars>
      </dgm:prSet>
      <dgm:spPr/>
    </dgm:pt>
    <dgm:pt modelId="{7ECE2A83-2B18-45D3-A689-E957F32472B6}" type="pres">
      <dgm:prSet presAssocID="{5A619079-2F35-448A-AFF3-5484154F4136}" presName="spacer" presStyleCnt="0"/>
      <dgm:spPr/>
    </dgm:pt>
    <dgm:pt modelId="{CD6D6A41-01FC-49F4-95E3-481B8A1EF91C}" type="pres">
      <dgm:prSet presAssocID="{23589E5F-1041-4492-84D1-C896F00D299A}" presName="parentText" presStyleLbl="node1" presStyleIdx="4" presStyleCnt="6">
        <dgm:presLayoutVars>
          <dgm:chMax val="0"/>
          <dgm:bulletEnabled val="1"/>
        </dgm:presLayoutVars>
      </dgm:prSet>
      <dgm:spPr/>
    </dgm:pt>
    <dgm:pt modelId="{1B54D04E-7FC1-49FE-BF7C-0188ACD34405}" type="pres">
      <dgm:prSet presAssocID="{02CEFA51-54D5-4BDD-A4AC-DD14BF00A61D}" presName="spacer" presStyleCnt="0"/>
      <dgm:spPr/>
    </dgm:pt>
    <dgm:pt modelId="{9CE5BA44-AD57-4102-8B10-DC3552E4F1A4}" type="pres">
      <dgm:prSet presAssocID="{37ABA4DF-6863-4989-B2A3-637ACEA85DC9}" presName="parentText" presStyleLbl="node1" presStyleIdx="5" presStyleCnt="6">
        <dgm:presLayoutVars>
          <dgm:chMax val="0"/>
          <dgm:bulletEnabled val="1"/>
        </dgm:presLayoutVars>
      </dgm:prSet>
      <dgm:spPr/>
    </dgm:pt>
  </dgm:ptLst>
  <dgm:cxnLst>
    <dgm:cxn modelId="{C656D23F-130B-4F7F-B967-A6F483B1E522}" srcId="{DA738F22-F653-4AEB-94EA-3FE1A76351EB}" destId="{5CAF21B7-EC70-4FD2-BDA0-B7E748D03D25}" srcOrd="2" destOrd="0" parTransId="{41E6625F-4550-4FAE-9B9B-F82ACA21C7A8}" sibTransId="{0D2FEC96-78B4-4A92-B79E-3A97A9CFC966}"/>
    <dgm:cxn modelId="{2CAD0A42-ABD4-41BF-8D65-ECE34A3CE417}" type="presOf" srcId="{DA738F22-F653-4AEB-94EA-3FE1A76351EB}" destId="{730C1477-CC5F-40FF-A889-737BDD6CB09E}" srcOrd="0" destOrd="0" presId="urn:microsoft.com/office/officeart/2005/8/layout/vList2"/>
    <dgm:cxn modelId="{DC733842-095B-4056-BE7D-A63F45FD169B}" type="presOf" srcId="{37ABA4DF-6863-4989-B2A3-637ACEA85DC9}" destId="{9CE5BA44-AD57-4102-8B10-DC3552E4F1A4}" srcOrd="0" destOrd="0" presId="urn:microsoft.com/office/officeart/2005/8/layout/vList2"/>
    <dgm:cxn modelId="{BB9CD071-1EC9-46FE-B35D-0704D497C512}" srcId="{DA738F22-F653-4AEB-94EA-3FE1A76351EB}" destId="{BB31ED18-224C-43C9-84E8-C76A1C4768E9}" srcOrd="0" destOrd="0" parTransId="{F9465819-6CF8-4B3F-9E1B-D4B841FE8B7A}" sibTransId="{E257B5B3-4662-4CCF-804C-9A20E34DFFA0}"/>
    <dgm:cxn modelId="{691E6B91-184F-48CA-8952-FC77DB8F4052}" srcId="{DA738F22-F653-4AEB-94EA-3FE1A76351EB}" destId="{46CD1F1F-CCFC-4D50-A99A-CE373F9A93AE}" srcOrd="3" destOrd="0" parTransId="{31285DBD-930A-461A-881A-442DF692BC73}" sibTransId="{5A619079-2F35-448A-AFF3-5484154F4136}"/>
    <dgm:cxn modelId="{341E2A94-5B1A-4C7D-9932-8D38D401A825}" type="presOf" srcId="{23589E5F-1041-4492-84D1-C896F00D299A}" destId="{CD6D6A41-01FC-49F4-95E3-481B8A1EF91C}" srcOrd="0" destOrd="0" presId="urn:microsoft.com/office/officeart/2005/8/layout/vList2"/>
    <dgm:cxn modelId="{3FD72C96-C3F2-49B8-880D-F3002BF1251A}" type="presOf" srcId="{B6847965-B684-4D2E-8887-E18D0F077376}" destId="{04D74731-F252-4B4A-9381-7602E60F1629}" srcOrd="0" destOrd="0" presId="urn:microsoft.com/office/officeart/2005/8/layout/vList2"/>
    <dgm:cxn modelId="{1BE8A99A-594F-4246-A07E-A009A9B5EA3C}" type="presOf" srcId="{5CAF21B7-EC70-4FD2-BDA0-B7E748D03D25}" destId="{4759699E-D0FB-4A41-99CD-52A62A555154}" srcOrd="0" destOrd="0" presId="urn:microsoft.com/office/officeart/2005/8/layout/vList2"/>
    <dgm:cxn modelId="{9AD0919C-8E67-4994-B0A5-B5F432663AB1}" srcId="{DA738F22-F653-4AEB-94EA-3FE1A76351EB}" destId="{23589E5F-1041-4492-84D1-C896F00D299A}" srcOrd="4" destOrd="0" parTransId="{DCB4F582-EA81-4798-8FF7-811EF8B120C8}" sibTransId="{02CEFA51-54D5-4BDD-A4AC-DD14BF00A61D}"/>
    <dgm:cxn modelId="{5036E6A0-F1E7-47CE-8C73-0E07550EFB63}" srcId="{DA738F22-F653-4AEB-94EA-3FE1A76351EB}" destId="{37ABA4DF-6863-4989-B2A3-637ACEA85DC9}" srcOrd="5" destOrd="0" parTransId="{E3114329-51DA-4191-B291-79DD1888A060}" sibTransId="{627E8D18-0BB9-486A-BF94-DF38D8B5F480}"/>
    <dgm:cxn modelId="{B16218AC-4FDF-40D0-830D-92AAC13D9942}" srcId="{DA738F22-F653-4AEB-94EA-3FE1A76351EB}" destId="{B6847965-B684-4D2E-8887-E18D0F077376}" srcOrd="1" destOrd="0" parTransId="{4460E33D-BFE7-40E4-BA34-53207A5B8645}" sibTransId="{9130007F-7E63-4B6D-BEAC-AD0B8B6CEB40}"/>
    <dgm:cxn modelId="{2137DAC4-2A9E-48A3-8DEF-5C093A5CD02E}" type="presOf" srcId="{BB31ED18-224C-43C9-84E8-C76A1C4768E9}" destId="{E498CB91-D1EC-47F1-8D5B-53FA6DECE754}" srcOrd="0" destOrd="0" presId="urn:microsoft.com/office/officeart/2005/8/layout/vList2"/>
    <dgm:cxn modelId="{671531E0-D953-4BC8-B8E1-A9CE76F631A2}" type="presOf" srcId="{46CD1F1F-CCFC-4D50-A99A-CE373F9A93AE}" destId="{6DBA3F3B-D22D-498E-BA57-7D3EA37E9546}" srcOrd="0" destOrd="0" presId="urn:microsoft.com/office/officeart/2005/8/layout/vList2"/>
    <dgm:cxn modelId="{1CC7A821-6749-4E5B-9778-37841C5D9D80}" type="presParOf" srcId="{730C1477-CC5F-40FF-A889-737BDD6CB09E}" destId="{E498CB91-D1EC-47F1-8D5B-53FA6DECE754}" srcOrd="0" destOrd="0" presId="urn:microsoft.com/office/officeart/2005/8/layout/vList2"/>
    <dgm:cxn modelId="{29D9BAB1-30E9-4CAF-BAD2-1F1A0493F450}" type="presParOf" srcId="{730C1477-CC5F-40FF-A889-737BDD6CB09E}" destId="{FBB9E400-6A73-448F-BA4E-A80A73134AB4}" srcOrd="1" destOrd="0" presId="urn:microsoft.com/office/officeart/2005/8/layout/vList2"/>
    <dgm:cxn modelId="{3EE5C467-7680-469D-83DF-1D47C38E7DA3}" type="presParOf" srcId="{730C1477-CC5F-40FF-A889-737BDD6CB09E}" destId="{04D74731-F252-4B4A-9381-7602E60F1629}" srcOrd="2" destOrd="0" presId="urn:microsoft.com/office/officeart/2005/8/layout/vList2"/>
    <dgm:cxn modelId="{761C2315-4779-4DF5-8D18-BCFBF035547F}" type="presParOf" srcId="{730C1477-CC5F-40FF-A889-737BDD6CB09E}" destId="{09F70128-6329-4265-9781-485576A21EE2}" srcOrd="3" destOrd="0" presId="urn:microsoft.com/office/officeart/2005/8/layout/vList2"/>
    <dgm:cxn modelId="{0589287B-A490-4B99-92FE-FAA88C7EAD4B}" type="presParOf" srcId="{730C1477-CC5F-40FF-A889-737BDD6CB09E}" destId="{4759699E-D0FB-4A41-99CD-52A62A555154}" srcOrd="4" destOrd="0" presId="urn:microsoft.com/office/officeart/2005/8/layout/vList2"/>
    <dgm:cxn modelId="{2981AEB4-D324-41FD-9F23-313A1428F86B}" type="presParOf" srcId="{730C1477-CC5F-40FF-A889-737BDD6CB09E}" destId="{24E71143-4409-4722-A878-EF352D1FC2E5}" srcOrd="5" destOrd="0" presId="urn:microsoft.com/office/officeart/2005/8/layout/vList2"/>
    <dgm:cxn modelId="{8DAF0A6C-90C3-4E35-B8DD-2F93D551545F}" type="presParOf" srcId="{730C1477-CC5F-40FF-A889-737BDD6CB09E}" destId="{6DBA3F3B-D22D-498E-BA57-7D3EA37E9546}" srcOrd="6" destOrd="0" presId="urn:microsoft.com/office/officeart/2005/8/layout/vList2"/>
    <dgm:cxn modelId="{3926F926-596C-44A8-82A1-629C336FE20F}" type="presParOf" srcId="{730C1477-CC5F-40FF-A889-737BDD6CB09E}" destId="{7ECE2A83-2B18-45D3-A689-E957F32472B6}" srcOrd="7" destOrd="0" presId="urn:microsoft.com/office/officeart/2005/8/layout/vList2"/>
    <dgm:cxn modelId="{6BB2CDB8-A991-4213-BA8B-93AC0DDA3AAE}" type="presParOf" srcId="{730C1477-CC5F-40FF-A889-737BDD6CB09E}" destId="{CD6D6A41-01FC-49F4-95E3-481B8A1EF91C}" srcOrd="8" destOrd="0" presId="urn:microsoft.com/office/officeart/2005/8/layout/vList2"/>
    <dgm:cxn modelId="{A24CE364-4BB5-434D-AA80-133906A43CF9}" type="presParOf" srcId="{730C1477-CC5F-40FF-A889-737BDD6CB09E}" destId="{1B54D04E-7FC1-49FE-BF7C-0188ACD34405}" srcOrd="9" destOrd="0" presId="urn:microsoft.com/office/officeart/2005/8/layout/vList2"/>
    <dgm:cxn modelId="{26C834B9-706D-4652-8D81-208AEACD4BA3}" type="presParOf" srcId="{730C1477-CC5F-40FF-A889-737BDD6CB09E}" destId="{9CE5BA44-AD57-4102-8B10-DC3552E4F1A4}"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AC78E-C9B9-478D-9DED-0858545A5038}">
      <dsp:nvSpPr>
        <dsp:cNvPr id="0" name=""/>
        <dsp:cNvSpPr/>
      </dsp:nvSpPr>
      <dsp:spPr>
        <a:xfrm>
          <a:off x="0" y="926850"/>
          <a:ext cx="5994400"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Supported Decision Making </a:t>
          </a:r>
        </a:p>
      </dsp:txBody>
      <dsp:txXfrm>
        <a:off x="39809" y="966659"/>
        <a:ext cx="5914782" cy="735872"/>
      </dsp:txXfrm>
    </dsp:sp>
    <dsp:sp modelId="{77B44C63-A535-40C0-B096-520914EF51A6}">
      <dsp:nvSpPr>
        <dsp:cNvPr id="0" name=""/>
        <dsp:cNvSpPr/>
      </dsp:nvSpPr>
      <dsp:spPr>
        <a:xfrm>
          <a:off x="0" y="1840260"/>
          <a:ext cx="5994400" cy="815490"/>
        </a:xfrm>
        <a:prstGeom prst="roundRect">
          <a:avLst/>
        </a:prstGeom>
        <a:solidFill>
          <a:schemeClr val="accent5">
            <a:hueOff val="5326129"/>
            <a:satOff val="-12960"/>
            <a:lumOff val="-30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Case Management</a:t>
          </a:r>
        </a:p>
      </dsp:txBody>
      <dsp:txXfrm>
        <a:off x="39809" y="1880069"/>
        <a:ext cx="5914782" cy="735872"/>
      </dsp:txXfrm>
    </dsp:sp>
    <dsp:sp modelId="{D55D7235-5D58-4F15-A3BC-4D1114EE28E2}">
      <dsp:nvSpPr>
        <dsp:cNvPr id="0" name=""/>
        <dsp:cNvSpPr/>
      </dsp:nvSpPr>
      <dsp:spPr>
        <a:xfrm>
          <a:off x="0" y="2753670"/>
          <a:ext cx="5994400" cy="815490"/>
        </a:xfrm>
        <a:prstGeom prst="roundRect">
          <a:avLst/>
        </a:prstGeom>
        <a:solidFill>
          <a:schemeClr val="accent5">
            <a:hueOff val="10652258"/>
            <a:satOff val="-25919"/>
            <a:lumOff val="-60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Direct Care / Support</a:t>
          </a:r>
        </a:p>
      </dsp:txBody>
      <dsp:txXfrm>
        <a:off x="39809" y="2793479"/>
        <a:ext cx="5914782" cy="735872"/>
      </dsp:txXfrm>
    </dsp:sp>
    <dsp:sp modelId="{E765D975-F3C8-44F6-96FD-A47F361BDBC3}">
      <dsp:nvSpPr>
        <dsp:cNvPr id="0" name=""/>
        <dsp:cNvSpPr/>
      </dsp:nvSpPr>
      <dsp:spPr>
        <a:xfrm>
          <a:off x="0" y="3667080"/>
          <a:ext cx="5994400" cy="815490"/>
        </a:xfrm>
        <a:prstGeom prst="roundRect">
          <a:avLst/>
        </a:prstGeom>
        <a:solidFill>
          <a:schemeClr val="accent5">
            <a:hueOff val="15978386"/>
            <a:satOff val="-38879"/>
            <a:lumOff val="-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Department of Human Services</a:t>
          </a:r>
        </a:p>
      </dsp:txBody>
      <dsp:txXfrm>
        <a:off x="39809" y="3706889"/>
        <a:ext cx="5914782"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8CB91-D1EC-47F1-8D5B-53FA6DECE754}">
      <dsp:nvSpPr>
        <dsp:cNvPr id="0" name=""/>
        <dsp:cNvSpPr/>
      </dsp:nvSpPr>
      <dsp:spPr>
        <a:xfrm>
          <a:off x="0" y="50825"/>
          <a:ext cx="599440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HIPAA Release of Information</a:t>
          </a:r>
        </a:p>
      </dsp:txBody>
      <dsp:txXfrm>
        <a:off x="40724" y="91549"/>
        <a:ext cx="5912952" cy="752780"/>
      </dsp:txXfrm>
    </dsp:sp>
    <dsp:sp modelId="{04D74731-F252-4B4A-9381-7602E60F1629}">
      <dsp:nvSpPr>
        <dsp:cNvPr id="0" name=""/>
        <dsp:cNvSpPr/>
      </dsp:nvSpPr>
      <dsp:spPr>
        <a:xfrm>
          <a:off x="0" y="945533"/>
          <a:ext cx="5994400" cy="834228"/>
        </a:xfrm>
        <a:prstGeom prst="roundRect">
          <a:avLst/>
        </a:prstGeom>
        <a:solidFill>
          <a:schemeClr val="accent5">
            <a:hueOff val="3195677"/>
            <a:satOff val="-7776"/>
            <a:lumOff val="-1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Advance Directive with Health Care Representative</a:t>
          </a:r>
        </a:p>
      </dsp:txBody>
      <dsp:txXfrm>
        <a:off x="40724" y="986257"/>
        <a:ext cx="5912952" cy="752780"/>
      </dsp:txXfrm>
    </dsp:sp>
    <dsp:sp modelId="{4759699E-D0FB-4A41-99CD-52A62A555154}">
      <dsp:nvSpPr>
        <dsp:cNvPr id="0" name=""/>
        <dsp:cNvSpPr/>
      </dsp:nvSpPr>
      <dsp:spPr>
        <a:xfrm>
          <a:off x="0" y="2740486"/>
          <a:ext cx="5994400" cy="834228"/>
        </a:xfrm>
        <a:prstGeom prst="roundRect">
          <a:avLst/>
        </a:prstGeom>
        <a:solidFill>
          <a:schemeClr val="accent5">
            <a:hueOff val="6391355"/>
            <a:satOff val="-15552"/>
            <a:lumOff val="-3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Portable Orders for Life-Sustaining Treatment (POLST)</a:t>
          </a:r>
        </a:p>
      </dsp:txBody>
      <dsp:txXfrm>
        <a:off x="40724" y="2781210"/>
        <a:ext cx="5912952" cy="752780"/>
      </dsp:txXfrm>
    </dsp:sp>
    <dsp:sp modelId="{6DBA3F3B-D22D-498E-BA57-7D3EA37E9546}">
      <dsp:nvSpPr>
        <dsp:cNvPr id="0" name=""/>
        <dsp:cNvSpPr/>
      </dsp:nvSpPr>
      <dsp:spPr>
        <a:xfrm>
          <a:off x="0" y="1877073"/>
          <a:ext cx="5994400" cy="834228"/>
        </a:xfrm>
        <a:prstGeom prst="roundRect">
          <a:avLst/>
        </a:prstGeom>
        <a:solidFill>
          <a:schemeClr val="accent5">
            <a:hueOff val="9587032"/>
            <a:satOff val="-23327"/>
            <a:lumOff val="-5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Health Care Advocate (I/DD)</a:t>
          </a:r>
        </a:p>
      </dsp:txBody>
      <dsp:txXfrm>
        <a:off x="40724" y="1917797"/>
        <a:ext cx="5912952" cy="752780"/>
      </dsp:txXfrm>
    </dsp:sp>
    <dsp:sp modelId="{CD6D6A41-01FC-49F4-95E3-481B8A1EF91C}">
      <dsp:nvSpPr>
        <dsp:cNvPr id="0" name=""/>
        <dsp:cNvSpPr/>
      </dsp:nvSpPr>
      <dsp:spPr>
        <a:xfrm>
          <a:off x="0" y="3629658"/>
          <a:ext cx="5994400" cy="834228"/>
        </a:xfrm>
        <a:prstGeom prst="roundRect">
          <a:avLst/>
        </a:prstGeom>
        <a:solidFill>
          <a:schemeClr val="accent5">
            <a:hueOff val="12782709"/>
            <a:satOff val="-31103"/>
            <a:lumOff val="-72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Declaration of Mental Health Treatment (DMHT)</a:t>
          </a:r>
        </a:p>
      </dsp:txBody>
      <dsp:txXfrm>
        <a:off x="40724" y="3670382"/>
        <a:ext cx="5912952" cy="752780"/>
      </dsp:txXfrm>
    </dsp:sp>
    <dsp:sp modelId="{9CE5BA44-AD57-4102-8B10-DC3552E4F1A4}">
      <dsp:nvSpPr>
        <dsp:cNvPr id="0" name=""/>
        <dsp:cNvSpPr/>
      </dsp:nvSpPr>
      <dsp:spPr>
        <a:xfrm>
          <a:off x="0" y="4524367"/>
          <a:ext cx="5994400" cy="834228"/>
        </a:xfrm>
        <a:prstGeom prst="roundRect">
          <a:avLst/>
        </a:prstGeom>
        <a:solidFill>
          <a:schemeClr val="accent5">
            <a:hueOff val="15978386"/>
            <a:satOff val="-38879"/>
            <a:lumOff val="-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Civil Commitment</a:t>
          </a:r>
        </a:p>
      </dsp:txBody>
      <dsp:txXfrm>
        <a:off x="40724" y="4565091"/>
        <a:ext cx="5912952"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231"/>
          </a:xfrm>
          <a:prstGeom prst="rect">
            <a:avLst/>
          </a:prstGeom>
        </p:spPr>
        <p:txBody>
          <a:bodyPr vert="horz" lIns="91440" tIns="45720" rIns="91440" bIns="45720" rtlCol="0"/>
          <a:lstStyle>
            <a:lvl1pPr algn="r">
              <a:defRPr sz="1200"/>
            </a:lvl1pPr>
          </a:lstStyle>
          <a:p>
            <a:fld id="{B5A43221-7E18-4765-ACB0-B1F98B49855B}" type="datetimeFigureOut">
              <a:rPr lang="en-US" smtClean="0"/>
              <a:t>12/19/2023</a:t>
            </a:fld>
            <a:endParaRPr lang="en-US"/>
          </a:p>
        </p:txBody>
      </p:sp>
      <p:sp>
        <p:nvSpPr>
          <p:cNvPr id="4" name="Footer Placeholder 3"/>
          <p:cNvSpPr>
            <a:spLocks noGrp="1"/>
          </p:cNvSpPr>
          <p:nvPr>
            <p:ph type="ftr" sz="quarter" idx="2"/>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5046"/>
            <a:ext cx="2971800" cy="467230"/>
          </a:xfrm>
          <a:prstGeom prst="rect">
            <a:avLst/>
          </a:prstGeom>
        </p:spPr>
        <p:txBody>
          <a:bodyPr vert="horz" lIns="91440" tIns="45720" rIns="91440" bIns="45720" rtlCol="0" anchor="b"/>
          <a:lstStyle>
            <a:lvl1pPr algn="r">
              <a:defRPr sz="1200"/>
            </a:lvl1pPr>
          </a:lstStyle>
          <a:p>
            <a:fld id="{D65134A0-B299-42B3-8792-9D0F0993BB18}" type="slidenum">
              <a:rPr lang="en-US" smtClean="0"/>
              <a:t>‹#›</a:t>
            </a:fld>
            <a:endParaRPr lang="en-US"/>
          </a:p>
        </p:txBody>
      </p:sp>
    </p:spTree>
    <p:extLst>
      <p:ext uri="{BB962C8B-B14F-4D97-AF65-F5344CB8AC3E}">
        <p14:creationId xmlns:p14="http://schemas.microsoft.com/office/powerpoint/2010/main" val="3122344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231"/>
          </a:xfrm>
          <a:prstGeom prst="rect">
            <a:avLst/>
          </a:prstGeom>
        </p:spPr>
        <p:txBody>
          <a:bodyPr vert="horz" lIns="91440" tIns="45720" rIns="91440" bIns="45720" rtlCol="0"/>
          <a:lstStyle>
            <a:lvl1pPr algn="r">
              <a:defRPr sz="1200"/>
            </a:lvl1pPr>
          </a:lstStyle>
          <a:p>
            <a:fld id="{23F9E9FE-7894-4E5C-95C6-E3CE2DCA6F21}" type="datetimeFigureOut">
              <a:rPr lang="en-US" smtClean="0"/>
              <a:t>12/19/2023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32"/>
            <a:ext cx="5486400" cy="36667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5046"/>
            <a:ext cx="2971800" cy="467230"/>
          </a:xfrm>
          <a:prstGeom prst="rect">
            <a:avLst/>
          </a:prstGeom>
        </p:spPr>
        <p:txBody>
          <a:bodyPr vert="horz" lIns="91440" tIns="45720" rIns="91440" bIns="45720" rtlCol="0" anchor="b"/>
          <a:lstStyle>
            <a:lvl1pPr algn="r">
              <a:defRPr sz="1200"/>
            </a:lvl1pPr>
          </a:lstStyle>
          <a:p>
            <a:fld id="{88E8AEC8-7494-4B2C-BDFD-EFDCC41B9F70}" type="slidenum">
              <a:rPr lang="en-US" smtClean="0"/>
              <a:t>‹#›</a:t>
            </a:fld>
            <a:endParaRPr lang="en-US"/>
          </a:p>
        </p:txBody>
      </p:sp>
    </p:spTree>
    <p:extLst>
      <p:ext uri="{BB962C8B-B14F-4D97-AF65-F5344CB8AC3E}">
        <p14:creationId xmlns:p14="http://schemas.microsoft.com/office/powerpoint/2010/main" val="27549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ginglifecare.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regon.gov/DHS/SENIORS-DISABILITIES/Pages/index.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talking about alternatives to guardianship?</a:t>
            </a:r>
          </a:p>
          <a:p>
            <a:endParaRPr lang="en-US" dirty="0"/>
          </a:p>
          <a:p>
            <a:r>
              <a:rPr lang="en-US" dirty="0"/>
              <a:t>Statute requires it AND . . </a:t>
            </a:r>
            <a:r>
              <a:rPr lang="en-US"/>
              <a:t>.</a:t>
            </a:r>
          </a:p>
          <a:p>
            <a:endParaRPr lang="en-US" dirty="0"/>
          </a:p>
          <a:p>
            <a:r>
              <a:rPr lang="en-US" dirty="0"/>
              <a:t>Research from the National Resource Center for Supported Decision Making found that people with a greater sense of self-determination tend to experience or have:</a:t>
            </a:r>
          </a:p>
          <a:p>
            <a:pPr marL="171450" indent="-171450">
              <a:buFont typeface="Arial" panose="020B0604020202020204" pitchFamily="34" charset="0"/>
              <a:buChar char="•"/>
            </a:pPr>
            <a:r>
              <a:rPr lang="en-US" dirty="0"/>
              <a:t>Healthier lifestyles</a:t>
            </a:r>
          </a:p>
          <a:p>
            <a:pPr marL="171450" indent="-171450">
              <a:buFont typeface="Arial" panose="020B0604020202020204" pitchFamily="34" charset="0"/>
              <a:buChar char="•"/>
            </a:pPr>
            <a:r>
              <a:rPr lang="en-US" dirty="0"/>
              <a:t>More independence</a:t>
            </a:r>
          </a:p>
          <a:p>
            <a:pPr marL="171450" indent="-171450">
              <a:buFont typeface="Arial" panose="020B0604020202020204" pitchFamily="34" charset="0"/>
              <a:buChar char="•"/>
            </a:pPr>
            <a:r>
              <a:rPr lang="en-US" dirty="0"/>
              <a:t>Increased motivation</a:t>
            </a:r>
          </a:p>
          <a:p>
            <a:pPr marL="171450" indent="-171450">
              <a:buFont typeface="Arial" panose="020B0604020202020204" pitchFamily="34" charset="0"/>
              <a:buChar char="•"/>
            </a:pPr>
            <a:r>
              <a:rPr lang="en-US" dirty="0"/>
              <a:t>Better jobs</a:t>
            </a:r>
          </a:p>
          <a:p>
            <a:pPr marL="171450" indent="-171450">
              <a:buFont typeface="Arial" panose="020B0604020202020204" pitchFamily="34" charset="0"/>
              <a:buChar char="•"/>
            </a:pPr>
            <a:r>
              <a:rPr lang="en-US" dirty="0"/>
              <a:t>Better ability to recognize and resist abuse</a:t>
            </a:r>
          </a:p>
        </p:txBody>
      </p:sp>
      <p:sp>
        <p:nvSpPr>
          <p:cNvPr id="4" name="Slide Number Placeholder 3"/>
          <p:cNvSpPr>
            <a:spLocks noGrp="1"/>
          </p:cNvSpPr>
          <p:nvPr>
            <p:ph type="sldNum" sz="quarter" idx="5"/>
          </p:nvPr>
        </p:nvSpPr>
        <p:spPr/>
        <p:txBody>
          <a:bodyPr/>
          <a:lstStyle/>
          <a:p>
            <a:fld id="{88E8AEC8-7494-4B2C-BDFD-EFDCC41B9F70}" type="slidenum">
              <a:rPr lang="en-US" smtClean="0"/>
              <a:t>1</a:t>
            </a:fld>
            <a:endParaRPr lang="en-US"/>
          </a:p>
        </p:txBody>
      </p:sp>
    </p:spTree>
    <p:extLst>
      <p:ext uri="{BB962C8B-B14F-4D97-AF65-F5344CB8AC3E}">
        <p14:creationId xmlns:p14="http://schemas.microsoft.com/office/powerpoint/2010/main" val="113415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questions at this time on the material covered so for.</a:t>
            </a:r>
          </a:p>
          <a:p>
            <a:endParaRPr lang="en-US" dirty="0"/>
          </a:p>
          <a:p>
            <a:r>
              <a:rPr lang="en-US" dirty="0"/>
              <a:t>Encourage participants to stand up and take a little stretch break to energize for the rest of the training.</a:t>
            </a:r>
          </a:p>
        </p:txBody>
      </p:sp>
      <p:sp>
        <p:nvSpPr>
          <p:cNvPr id="4" name="Slide Number Placeholder 3"/>
          <p:cNvSpPr>
            <a:spLocks noGrp="1"/>
          </p:cNvSpPr>
          <p:nvPr>
            <p:ph type="sldNum" sz="quarter" idx="5"/>
          </p:nvPr>
        </p:nvSpPr>
        <p:spPr/>
        <p:txBody>
          <a:bodyPr/>
          <a:lstStyle/>
          <a:p>
            <a:fld id="{88E8AEC8-7494-4B2C-BDFD-EFDCC41B9F70}" type="slidenum">
              <a:rPr lang="en-US" smtClean="0"/>
              <a:t>10</a:t>
            </a:fld>
            <a:endParaRPr lang="en-US"/>
          </a:p>
        </p:txBody>
      </p:sp>
    </p:spTree>
    <p:extLst>
      <p:ext uri="{BB962C8B-B14F-4D97-AF65-F5344CB8AC3E}">
        <p14:creationId xmlns:p14="http://schemas.microsoft.com/office/powerpoint/2010/main" val="500268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E8AEC8-7494-4B2C-BDFD-EFDCC41B9F70}" type="slidenum">
              <a:rPr lang="en-US" smtClean="0"/>
              <a:t>11</a:t>
            </a:fld>
            <a:endParaRPr lang="en-US"/>
          </a:p>
        </p:txBody>
      </p:sp>
    </p:spTree>
    <p:extLst>
      <p:ext uri="{BB962C8B-B14F-4D97-AF65-F5344CB8AC3E}">
        <p14:creationId xmlns:p14="http://schemas.microsoft.com/office/powerpoint/2010/main" val="369833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HIPAA – </a:t>
            </a:r>
            <a:r>
              <a:rPr lang="en-US" b="1" dirty="0"/>
              <a:t>Health Insurance Portability and Accountability Act   </a:t>
            </a:r>
            <a:r>
              <a:rPr lang="en-US" b="0" dirty="0"/>
              <a:t>Health</a:t>
            </a:r>
            <a:r>
              <a:rPr lang="en-US" b="0" baseline="0" dirty="0"/>
              <a:t>care providers and attorneys often misinterpret!</a:t>
            </a:r>
            <a:endParaRPr lang="en-US" b="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t>Concern was uses of information by insurance carriers, employers or others that was to detriment of patient! And intent</a:t>
            </a:r>
            <a:r>
              <a:rPr lang="en-US" dirty="0"/>
              <a:t> </a:t>
            </a:r>
            <a:r>
              <a:rPr lang="en-US" b="1" dirty="0"/>
              <a:t>was</a:t>
            </a:r>
            <a:r>
              <a:rPr lang="en-US" b="1" baseline="0" dirty="0"/>
              <a:t> to</a:t>
            </a:r>
            <a:r>
              <a:rPr lang="en-US" b="1" dirty="0"/>
              <a:t> create</a:t>
            </a:r>
            <a:r>
              <a:rPr lang="en-US" b="1" baseline="0" dirty="0"/>
              <a:t> and </a:t>
            </a:r>
            <a:r>
              <a:rPr lang="en-US" b="1" dirty="0"/>
              <a:t>simplify process and standardization for release of information.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Does HIPAA</a:t>
            </a:r>
            <a:r>
              <a:rPr lang="en-US" baseline="0" dirty="0"/>
              <a:t> permit doctor/health provider to discuss patient’s health status, treatment or payment arrangements with the patient’s family and/or friends? </a:t>
            </a:r>
            <a:r>
              <a:rPr lang="en-US" b="1" u="sng" baseline="0" dirty="0"/>
              <a:t>YES!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u="none" baseline="0" dirty="0"/>
              <a:t>Key is that the patient does NOT object to sharing with the 3</a:t>
            </a:r>
            <a:r>
              <a:rPr lang="en-US" b="1" u="none" baseline="30000" dirty="0"/>
              <a:t>rd</a:t>
            </a:r>
            <a:r>
              <a:rPr lang="en-US" b="1" u="none" baseline="0" dirty="0"/>
              <a:t> party. </a:t>
            </a:r>
            <a:r>
              <a:rPr lang="en-US" u="none" dirty="0"/>
              <a:t>Some examples: (1) Dr. shares mobility issues with friend taking home or to a facility; (2) hospital</a:t>
            </a:r>
            <a:r>
              <a:rPr lang="en-US" u="none" baseline="0" dirty="0"/>
              <a:t> discusses patient payment options with adult daughter; (3) Nurse shares Rx administration with spouse; (4) Dr. discusses treatment in presence of family/friend of patient who was invited in treatment room by patient.</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u="none"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u="none" baseline="0" dirty="0"/>
              <a:t>The HIPAA Privacy Rule expressly permits a covered entity to use professional judgment &amp; experience with common practice to reasonably infer patient’s best interests in allowing another to act on behalf of patient. </a:t>
            </a:r>
            <a:r>
              <a:rPr lang="en-US" dirty="0"/>
              <a:t>NOTE:</a:t>
            </a:r>
            <a:r>
              <a:rPr lang="en-US" baseline="0" dirty="0"/>
              <a:t> </a:t>
            </a:r>
            <a:r>
              <a:rPr lang="en-US" dirty="0"/>
              <a:t>Guardians have a right to this information without HIPAA release if the information is covered in the scope of their authority granted by the court.</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12</a:t>
            </a:fld>
            <a:endParaRPr lang="en-US"/>
          </a:p>
        </p:txBody>
      </p:sp>
    </p:spTree>
    <p:extLst>
      <p:ext uri="{BB962C8B-B14F-4D97-AF65-F5344CB8AC3E}">
        <p14:creationId xmlns:p14="http://schemas.microsoft.com/office/powerpoint/2010/main" val="367589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terms historically used in such advance directives: "Living Wills" and "Durable Health Care Power of Attorney" are some examples.</a:t>
            </a:r>
          </a:p>
          <a:p>
            <a:endParaRPr lang="en-US" dirty="0"/>
          </a:p>
          <a:p>
            <a:r>
              <a:rPr lang="en-US" dirty="0"/>
              <a:t>*“Legally executed"* refers to ORS Chapter 27, amended during 2018, which provides specifics on how to execute a Health Care Representative and a specific form to use. The current updated form and instruction guide are available on the Oregon Health Authority web page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Copies of the document need to be given to health providers as well as other family members (and of course the party named as the Health Care Representative in the document). https://sharedsystems.dhsoha.state.or.us/DHSForms/Served/le3905.pdf  </a:t>
            </a:r>
          </a:p>
          <a:p>
            <a:endParaRPr lang="en-US" dirty="0"/>
          </a:p>
          <a:p>
            <a:endParaRPr lang="en-US" dirty="0"/>
          </a:p>
          <a:p>
            <a:pPr marL="285750" indent="-285750" algn="l">
              <a:buFont typeface="Arial"/>
              <a:buChar char="•"/>
            </a:pPr>
            <a:r>
              <a:rPr lang="en-US" dirty="0">
                <a:cs typeface="Calibri"/>
              </a:rPr>
              <a:t>How has this been a helpful tool for you or someone you support?</a:t>
            </a:r>
          </a:p>
          <a:p>
            <a:pPr marL="285750" indent="-285750" algn="l">
              <a:buFont typeface="Arial"/>
              <a:buChar char="•"/>
            </a:pPr>
            <a:r>
              <a:rPr lang="en-US" dirty="0">
                <a:cs typeface="Calibri"/>
              </a:rPr>
              <a:t>What kind of decisions were made using this tool?</a:t>
            </a:r>
          </a:p>
          <a:p>
            <a:pPr marL="285750" indent="-285750" algn="l">
              <a:buFont typeface="Arial"/>
              <a:buChar char="•"/>
            </a:pPr>
            <a:r>
              <a:rPr lang="en-US" dirty="0">
                <a:cs typeface="Calibri"/>
              </a:rPr>
              <a:t>What was the process like for you or the person you support?</a:t>
            </a:r>
          </a:p>
          <a:p>
            <a:pPr marL="285750" indent="-285750" algn="l">
              <a:buFont typeface="Arial"/>
              <a:buChar char="•"/>
            </a:pPr>
            <a:endParaRPr lang="en-US" dirty="0">
              <a:cs typeface="Calibri"/>
            </a:endParaRPr>
          </a:p>
          <a:p>
            <a:pPr marL="0" indent="0" algn="l">
              <a:buFont typeface="Arial"/>
              <a:buNone/>
            </a:pPr>
            <a:r>
              <a:rPr lang="en-US" dirty="0">
                <a:cs typeface="Calibri"/>
              </a:rPr>
              <a:t>NOTE: Everyone should have an Advance Directive in place! VA has their own specific advance directive form</a:t>
            </a:r>
          </a:p>
        </p:txBody>
      </p:sp>
      <p:sp>
        <p:nvSpPr>
          <p:cNvPr id="4" name="Slide Number Placeholder 3"/>
          <p:cNvSpPr>
            <a:spLocks noGrp="1"/>
          </p:cNvSpPr>
          <p:nvPr>
            <p:ph type="sldNum" sz="quarter" idx="5"/>
          </p:nvPr>
        </p:nvSpPr>
        <p:spPr/>
        <p:txBody>
          <a:bodyPr/>
          <a:lstStyle/>
          <a:p>
            <a:fld id="{88E8AEC8-7494-4B2C-BDFD-EFDCC41B9F70}" type="slidenum">
              <a:rPr lang="en-US" smtClean="0"/>
              <a:t>13</a:t>
            </a:fld>
            <a:endParaRPr lang="en-US"/>
          </a:p>
        </p:txBody>
      </p:sp>
    </p:spTree>
    <p:extLst>
      <p:ext uri="{BB962C8B-B14F-4D97-AF65-F5344CB8AC3E}">
        <p14:creationId xmlns:p14="http://schemas.microsoft.com/office/powerpoint/2010/main" val="412655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took effect 1/1/2020.  Prior to this it was called a Health Care Representative and</a:t>
            </a:r>
            <a:r>
              <a:rPr lang="en-US" baseline="0" dirty="0"/>
              <a:t> was facility-based in scope.</a:t>
            </a:r>
          </a:p>
          <a:p>
            <a:endParaRPr lang="en-US" baseline="0" dirty="0"/>
          </a:p>
          <a:p>
            <a:r>
              <a:rPr lang="en-US" dirty="0"/>
              <a:t>For more information, contact the local Community Developmental Disability program through a toll free number: 1-800-282-8096.</a:t>
            </a:r>
          </a:p>
          <a:p>
            <a:endParaRPr lang="en-US" dirty="0"/>
          </a:p>
          <a:p>
            <a:pPr marL="285750" indent="-285750" algn="l">
              <a:buFont typeface="Arial"/>
              <a:buChar char="•"/>
            </a:pPr>
            <a:r>
              <a:rPr lang="en-US" dirty="0">
                <a:cs typeface="Calibri"/>
              </a:rPr>
              <a:t>How has this been a helpful tool for you or someone you support?</a:t>
            </a:r>
          </a:p>
          <a:p>
            <a:pPr marL="285750" indent="-285750" algn="l">
              <a:buFont typeface="Arial"/>
              <a:buChar char="•"/>
            </a:pPr>
            <a:r>
              <a:rPr lang="en-US" dirty="0">
                <a:cs typeface="Calibri"/>
              </a:rPr>
              <a:t>What kind of decisions were made using this tool?</a:t>
            </a:r>
          </a:p>
          <a:p>
            <a:pPr marL="285750" indent="-285750" algn="l">
              <a:buFont typeface="Arial"/>
              <a:buChar char="•"/>
            </a:pPr>
            <a:r>
              <a:rPr lang="en-US" dirty="0">
                <a:cs typeface="Calibri"/>
              </a:rPr>
              <a:t>What was the process like for you or the person you support?</a:t>
            </a:r>
          </a:p>
          <a:p>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14</a:t>
            </a:fld>
            <a:endParaRPr lang="en-US"/>
          </a:p>
        </p:txBody>
      </p:sp>
    </p:spTree>
    <p:extLst>
      <p:ext uri="{BB962C8B-B14F-4D97-AF65-F5344CB8AC3E}">
        <p14:creationId xmlns:p14="http://schemas.microsoft.com/office/powerpoint/2010/main" val="246479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dirty="0"/>
          </a:p>
          <a:p>
            <a:r>
              <a:rPr lang="en-US" dirty="0"/>
              <a:t>Now that we have reviewed what guardianship and conservatorship mean in Oregon, we will move on to the review of available and less restrictive alternatives to guardianship or conservatorship.</a:t>
            </a:r>
          </a:p>
          <a:p>
            <a:endParaRPr lang="en-US" dirty="0"/>
          </a:p>
          <a:p>
            <a:r>
              <a:rPr lang="en-US" dirty="0"/>
              <a:t>Keep in mind that all of these alternatives can also be used in conjunction with guardianship and conservatorship to ensure the protected person is engaged in decision making about important things in their life to the fullest extent possible.</a:t>
            </a:r>
          </a:p>
          <a:p>
            <a:endParaRPr lang="en-US" dirty="0"/>
          </a:p>
          <a:p>
            <a:r>
              <a:rPr lang="en-US" dirty="0"/>
              <a:t>We will review three categories of supports – Safety &amp; Well-Being, Medical Treatment, and Money Management.</a:t>
            </a:r>
          </a:p>
          <a:p>
            <a:endParaRPr lang="en-US" dirty="0"/>
          </a:p>
          <a:p>
            <a:r>
              <a:rPr lang="en-US" dirty="0"/>
              <a:t>Each section will review alternatives from the least restrictive to the most restrictive in each category.</a:t>
            </a:r>
          </a:p>
        </p:txBody>
      </p:sp>
      <p:sp>
        <p:nvSpPr>
          <p:cNvPr id="4" name="Slide Number Placeholder 3"/>
          <p:cNvSpPr>
            <a:spLocks noGrp="1"/>
          </p:cNvSpPr>
          <p:nvPr>
            <p:ph type="sldNum" sz="quarter" idx="5"/>
          </p:nvPr>
        </p:nvSpPr>
        <p:spPr/>
        <p:txBody>
          <a:bodyPr/>
          <a:lstStyle/>
          <a:p>
            <a:fld id="{88E8AEC8-7494-4B2C-BDFD-EFDCC41B9F70}" type="slidenum">
              <a:rPr lang="en-US" smtClean="0"/>
              <a:t>2</a:t>
            </a:fld>
            <a:endParaRPr lang="en-US"/>
          </a:p>
        </p:txBody>
      </p:sp>
    </p:spTree>
    <p:extLst>
      <p:ext uri="{BB962C8B-B14F-4D97-AF65-F5344CB8AC3E}">
        <p14:creationId xmlns:p14="http://schemas.microsoft.com/office/powerpoint/2010/main" val="122066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 of these options are general practices and some are formal services within the community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56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Important to practice these skills regularly</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SDM is something </a:t>
            </a:r>
            <a:r>
              <a:rPr lang="en-US" sz="1200" b="1" kern="1200" dirty="0">
                <a:solidFill>
                  <a:schemeClr val="tx1"/>
                </a:solidFill>
                <a:effectLst/>
                <a:latin typeface="+mn-lt"/>
                <a:ea typeface="+mn-ea"/>
                <a:cs typeface="+mn-cs"/>
              </a:rPr>
              <a:t>we all use in our daily lives</a:t>
            </a:r>
            <a:endParaRPr lang="en-US"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Ultimately, it is still the person who makes the final decision</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Give examples of trusted professionals or others who help with supported decision making</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Possible future legislation to recognize written SDM agreements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9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case management. Some private case managers are certified</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hlinkClick r:id="rId3"/>
              </a:rPr>
              <a:t>https://www.aginglifecare.org</a:t>
            </a:r>
            <a:r>
              <a:rPr lang="en-US" sz="1200" b="0" i="0" kern="1200" dirty="0">
                <a:solidFill>
                  <a:schemeClr val="tx1"/>
                </a:solidFill>
                <a:effectLst/>
                <a:latin typeface="+mn-lt"/>
                <a:ea typeface="+mn-ea"/>
                <a:cs typeface="+mn-cs"/>
              </a:rPr>
              <a:t> link to info on private pay certified care managers </a:t>
            </a:r>
            <a:r>
              <a:rPr lang="en-US" sz="1200" b="0" i="1" u="sng" kern="1200" dirty="0">
                <a:solidFill>
                  <a:srgbClr val="7030A0"/>
                </a:solidFill>
                <a:effectLst/>
                <a:latin typeface="+mn-lt"/>
                <a:ea typeface="+mn-ea"/>
                <a:cs typeface="+mn-cs"/>
              </a:rPr>
              <a:t>through</a:t>
            </a:r>
            <a:r>
              <a:rPr lang="en-US" sz="1200" b="0" i="1" u="sng" kern="1200" baseline="0" dirty="0">
                <a:solidFill>
                  <a:srgbClr val="7030A0"/>
                </a:solidFill>
                <a:effectLst/>
                <a:latin typeface="+mn-lt"/>
                <a:ea typeface="+mn-ea"/>
                <a:cs typeface="+mn-cs"/>
              </a:rPr>
              <a:t> Aging Life Care, a membership organization</a:t>
            </a:r>
            <a:r>
              <a:rPr lang="en-US" sz="1200" b="0" i="0" kern="1200" dirty="0">
                <a:solidFill>
                  <a:schemeClr val="tx1"/>
                </a:solidFill>
                <a:effectLst/>
                <a:latin typeface="+mn-lt"/>
                <a:ea typeface="+mn-ea"/>
                <a:cs typeface="+mn-cs"/>
              </a:rPr>
              <a:t>. Formerly National Association of Professional Geriatric Care Managers (GCM).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hlinkClick r:id="" action="ppaction://noactio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hlinkClick r:id="" action="ppaction://noaction"/>
              </a:rPr>
              <a:t>https://www.aarp.org/caregiving/answers/info-2017/geriatric-care-manager.html</a:t>
            </a:r>
            <a:r>
              <a:rPr lang="en-US" sz="1200" b="0" i="0" kern="1200" dirty="0">
                <a:solidFill>
                  <a:schemeClr val="tx1"/>
                </a:solidFill>
                <a:effectLst/>
                <a:latin typeface="+mn-lt"/>
                <a:ea typeface="+mn-ea"/>
                <a:cs typeface="+mn-cs"/>
              </a:rPr>
              <a:t> has more info and links to help guide when using </a:t>
            </a:r>
            <a:r>
              <a:rPr lang="en-US" sz="1200" b="0" i="1" u="sng" kern="1200" dirty="0">
                <a:solidFill>
                  <a:srgbClr val="7030A0"/>
                </a:solidFill>
                <a:effectLst/>
                <a:latin typeface="+mn-lt"/>
                <a:ea typeface="+mn-ea"/>
                <a:cs typeface="+mn-cs"/>
              </a:rPr>
              <a:t>a private </a:t>
            </a:r>
            <a:r>
              <a:rPr lang="en-US" sz="1200" b="0" i="0" kern="1200" dirty="0">
                <a:solidFill>
                  <a:schemeClr val="tx1"/>
                </a:solidFill>
                <a:effectLst/>
                <a:latin typeface="+mn-lt"/>
                <a:ea typeface="+mn-ea"/>
                <a:cs typeface="+mn-cs"/>
              </a:rPr>
              <a:t>care manager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u="sng" kern="1200" dirty="0">
                <a:solidFill>
                  <a:schemeClr val="tx1"/>
                </a:solidFill>
                <a:effectLst/>
                <a:latin typeface="+mn-lt"/>
                <a:ea typeface="+mn-ea"/>
                <a:cs typeface="+mn-cs"/>
              </a:rPr>
              <a:t>https://www.adrcoforegon.org</a:t>
            </a:r>
            <a:r>
              <a:rPr lang="en-US" sz="1200" i="1" u="sng" kern="1200" baseline="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rPr>
              <a:t> </a:t>
            </a:r>
            <a:r>
              <a:rPr lang="en-US" sz="1200" i="1" u="sng" kern="1200" dirty="0">
                <a:solidFill>
                  <a:srgbClr val="7030A0"/>
                </a:solidFill>
                <a:effectLst/>
                <a:latin typeface="+mn-lt"/>
                <a:ea typeface="+mn-ea"/>
                <a:cs typeface="+mn-cs"/>
              </a:rPr>
              <a:t>has options through Oregon’s Aging &amp; Disabilities Resource Connection (</a:t>
            </a:r>
            <a:r>
              <a:rPr lang="en-US" sz="1200" kern="1200" dirty="0">
                <a:solidFill>
                  <a:schemeClr val="tx1"/>
                </a:solidFill>
                <a:effectLst/>
                <a:latin typeface="+mn-lt"/>
                <a:ea typeface="+mn-ea"/>
                <a:cs typeface="+mn-cs"/>
              </a:rPr>
              <a:t>ADRC) for free information referrals and assistance </a:t>
            </a:r>
            <a:r>
              <a:rPr lang="en-US" sz="1200" i="1" u="sng" kern="1200" dirty="0">
                <a:solidFill>
                  <a:schemeClr val="tx1"/>
                </a:solidFill>
                <a:effectLst/>
                <a:latin typeface="+mn-lt"/>
                <a:ea typeface="+mn-ea"/>
                <a:cs typeface="+mn-cs"/>
              </a:rPr>
              <a:t>or call </a:t>
            </a:r>
            <a:r>
              <a:rPr lang="en-US" i="1" u="sng" dirty="0"/>
              <a:t>1-855-ORE-ADRC</a:t>
            </a:r>
            <a:endParaRPr lang="en-US" sz="1200"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57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solidFill>
                  <a:srgbClr val="7030A0"/>
                </a:solidFill>
              </a:rPr>
              <a:t>NOTE:</a:t>
            </a:r>
            <a:r>
              <a:rPr lang="en-US" i="1" u="sng" baseline="0" dirty="0">
                <a:solidFill>
                  <a:srgbClr val="7030A0"/>
                </a:solidFill>
              </a:rPr>
              <a:t> Oregon’s Area Agencies on Aging &amp; Disabilities (the ADRCs can link you to the one in your area) can help on some of these services and the Oregon State Health Insurance Benefits Assistance program (SHIBA) can help guide you through Medicare, Medicare Supplemental plans and Long Term Care Insurance; link at: https://healthcare.oregon.gov/shiba </a:t>
            </a:r>
            <a:endParaRPr lang="en-US" i="1" u="sng" dirty="0">
              <a:solidFill>
                <a:srgbClr val="7030A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a:hlinkClick r:id="rId3"/>
              </a:rPr>
              <a:t>https://www.oregon.gov/DHS/SENIORS-DISABILITIES/Pages/index.aspx</a:t>
            </a:r>
            <a:endParaRPr lang="en-US" sz="1200" dirty="0"/>
          </a:p>
          <a:p>
            <a:endParaRPr lang="en-US" dirty="0"/>
          </a:p>
          <a:p>
            <a:r>
              <a:rPr lang="en-US" dirty="0"/>
              <a:t>Resource/Support: Long Term Care Ombudsman and Residential Facilities Ombudsman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28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solidFill>
                  <a:srgbClr val="7030A0"/>
                </a:solidFill>
              </a:rPr>
              <a:t>The Office of the Long Term Ombudsman serves as watchdog and advocate for residents</a:t>
            </a:r>
            <a:r>
              <a:rPr lang="en-US" i="0" u="none" baseline="0" dirty="0">
                <a:solidFill>
                  <a:srgbClr val="7030A0"/>
                </a:solidFill>
              </a:rPr>
              <a:t> in many settings including juveniles, seniors, persons with intellectual/developmental or physical disabilities and persons with mental health conditions.</a:t>
            </a:r>
          </a:p>
          <a:p>
            <a:endParaRPr lang="en-US" i="0" u="none" baseline="0" dirty="0">
              <a:solidFill>
                <a:srgbClr val="7030A0"/>
              </a:solidFill>
            </a:endParaRPr>
          </a:p>
          <a:p>
            <a:r>
              <a:rPr lang="en-US" i="0" u="none" baseline="0" dirty="0">
                <a:solidFill>
                  <a:srgbClr val="7030A0"/>
                </a:solidFill>
              </a:rPr>
              <a:t>It has three programs: The Long Term Care Ombudsman, Residential Facilities Ombudsman and Oregon Public Guardian Program.</a:t>
            </a:r>
          </a:p>
          <a:p>
            <a:endParaRPr lang="en-US" i="0" u="none" baseline="0" dirty="0">
              <a:solidFill>
                <a:srgbClr val="7030A0"/>
              </a:solidFill>
            </a:endParaRPr>
          </a:p>
          <a:p>
            <a:r>
              <a:rPr lang="en-US" i="0" u="none" baseline="0" dirty="0">
                <a:solidFill>
                  <a:srgbClr val="7030A0"/>
                </a:solidFill>
              </a:rPr>
              <a:t>It’s Mission is “ to protect individual rights, promote independence and ensure quality of life for Oregonians living in long term care and residential facilities and for Oregonians with decision-making limitations.”</a:t>
            </a:r>
          </a:p>
          <a:p>
            <a:endParaRPr lang="en-US" i="0" u="none" dirty="0">
              <a:solidFill>
                <a:srgbClr val="7030A0"/>
              </a:solidFill>
            </a:endParaRPr>
          </a:p>
          <a:p>
            <a:r>
              <a:rPr lang="en-US" b="1" i="0" u="none" dirty="0">
                <a:solidFill>
                  <a:srgbClr val="7030A0"/>
                </a:solidFill>
              </a:rPr>
              <a:t>https://www.oltco.org/oltco</a:t>
            </a:r>
            <a:r>
              <a:rPr lang="en-US" b="1" i="0" u="none" baseline="0" dirty="0">
                <a:solidFill>
                  <a:srgbClr val="7030A0"/>
                </a:solidFill>
              </a:rPr>
              <a:t> provides a link to the Office of LTC Ombudsman and the toll free phone number is 800-522-2602 </a:t>
            </a:r>
          </a:p>
          <a:p>
            <a:r>
              <a:rPr lang="en-US" b="1" i="0" u="none" baseline="0" dirty="0">
                <a:solidFill>
                  <a:srgbClr val="7030A0"/>
                </a:solidFill>
              </a:rPr>
              <a:t>And the Oregon Public Guardian program toll free phone is 844-656-6774 </a:t>
            </a:r>
            <a:endParaRPr lang="en-US" b="1" i="0" u="none" dirty="0">
              <a:solidFill>
                <a:srgbClr val="7030A0"/>
              </a:solidFill>
            </a:endParaRPr>
          </a:p>
        </p:txBody>
      </p:sp>
      <p:sp>
        <p:nvSpPr>
          <p:cNvPr id="4" name="Slide Number Placeholder 3"/>
          <p:cNvSpPr>
            <a:spLocks noGrp="1"/>
          </p:cNvSpPr>
          <p:nvPr>
            <p:ph type="sldNum" sz="quarter" idx="10"/>
          </p:nvPr>
        </p:nvSpPr>
        <p:spPr/>
        <p:txBody>
          <a:bodyPr/>
          <a:lstStyle/>
          <a:p>
            <a:fld id="{88E8AEC8-7494-4B2C-BDFD-EFDCC41B9F70}" type="slidenum">
              <a:rPr lang="en-US" smtClean="0"/>
              <a:t>8</a:t>
            </a:fld>
            <a:endParaRPr lang="en-US"/>
          </a:p>
        </p:txBody>
      </p:sp>
    </p:spTree>
    <p:extLst>
      <p:ext uri="{BB962C8B-B14F-4D97-AF65-F5344CB8AC3E}">
        <p14:creationId xmlns:p14="http://schemas.microsoft.com/office/powerpoint/2010/main" val="9228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Match-Maker worksheet. Instruct participants to read each scenario and draw a line or lines to the alternative that would be most appropriate to offer for the person as it relates to for Safety and Well-Being section.</a:t>
            </a:r>
          </a:p>
        </p:txBody>
      </p:sp>
      <p:sp>
        <p:nvSpPr>
          <p:cNvPr id="4" name="Slide Number Placeholder 3"/>
          <p:cNvSpPr>
            <a:spLocks noGrp="1"/>
          </p:cNvSpPr>
          <p:nvPr>
            <p:ph type="sldNum" sz="quarter" idx="5"/>
          </p:nvPr>
        </p:nvSpPr>
        <p:spPr/>
        <p:txBody>
          <a:bodyPr/>
          <a:lstStyle/>
          <a:p>
            <a:fld id="{88E8AEC8-7494-4B2C-BDFD-EFDCC41B9F70}" type="slidenum">
              <a:rPr lang="en-US" smtClean="0"/>
              <a:t>9</a:t>
            </a:fld>
            <a:endParaRPr lang="en-US"/>
          </a:p>
        </p:txBody>
      </p:sp>
    </p:spTree>
    <p:extLst>
      <p:ext uri="{BB962C8B-B14F-4D97-AF65-F5344CB8AC3E}">
        <p14:creationId xmlns:p14="http://schemas.microsoft.com/office/powerpoint/2010/main" val="3811991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r>
              <a:rPr lang="en-US"/>
              <a:t>2019</a:t>
            </a: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5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389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8705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7995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9055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r>
              <a:rPr lang="en-US"/>
              <a:t>2019</a:t>
            </a: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054001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500748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653433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8657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8845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r>
              <a:rPr lang="en-US"/>
              <a:t>2019</a:t>
            </a:r>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738518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r>
              <a:rPr lang="en-US"/>
              <a:t>2019</a:t>
            </a:r>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2606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2019</a:t>
            </a: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logo&#10;&#10;Description generated with very high confidence">
            <a:extLst>
              <a:ext uri="{FF2B5EF4-FFF2-40B4-BE49-F238E27FC236}">
                <a16:creationId xmlns:a16="http://schemas.microsoft.com/office/drawing/2014/main" id="{D4F62FE1-3486-4D51-A594-BBB3FCB3A1D2}"/>
              </a:ext>
            </a:extLst>
          </p:cNvPr>
          <p:cNvPicPr>
            <a:picLocks noChangeAspect="1"/>
          </p:cNvPicPr>
          <p:nvPr userDrawn="1"/>
        </p:nvPicPr>
        <p:blipFill>
          <a:blip r:embed="rId14">
            <a:biLevel thresh="75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9954000" y="6062889"/>
            <a:ext cx="1798685" cy="658586"/>
          </a:xfrm>
          <a:prstGeom prst="rect">
            <a:avLst/>
          </a:prstGeom>
        </p:spPr>
      </p:pic>
    </p:spTree>
    <p:extLst>
      <p:ext uri="{BB962C8B-B14F-4D97-AF65-F5344CB8AC3E}">
        <p14:creationId xmlns:p14="http://schemas.microsoft.com/office/powerpoint/2010/main" val="3161199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07/relationships/media" Target="../media/media13.m4a"/><Relationship Id="rId7" Type="http://schemas.openxmlformats.org/officeDocument/2006/relationships/diagramData" Target="../diagrams/data2.xml"/><Relationship Id="rId12"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1.xml"/><Relationship Id="rId11" Type="http://schemas.microsoft.com/office/2007/relationships/diagramDrawing" Target="../diagrams/drawing2.xml"/><Relationship Id="rId5" Type="http://schemas.openxmlformats.org/officeDocument/2006/relationships/slideLayout" Target="../slideLayouts/slideLayout2.xml"/><Relationship Id="rId10" Type="http://schemas.openxmlformats.org/officeDocument/2006/relationships/diagramColors" Target="../diagrams/colors2.xml"/><Relationship Id="rId4" Type="http://schemas.openxmlformats.org/officeDocument/2006/relationships/audio" Target="../media/media13.m4a"/><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hyperlink" Target="https://sharedsystems.dhsoha.state.or.us/DHSForms/Served/le3905.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9.m4a"/><Relationship Id="rId7"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audio" Target="../media/media9.m4a"/><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1" name="Rectangle 20">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B690DC9-7391-4347-A678-9C62BC0674CD}"/>
              </a:ext>
            </a:extLst>
          </p:cNvPr>
          <p:cNvSpPr>
            <a:spLocks noGrp="1"/>
          </p:cNvSpPr>
          <p:nvPr>
            <p:ph idx="1"/>
          </p:nvPr>
        </p:nvSpPr>
        <p:spPr>
          <a:xfrm>
            <a:off x="765051" y="1042737"/>
            <a:ext cx="6306309" cy="5330631"/>
          </a:xfrm>
        </p:spPr>
        <p:txBody>
          <a:bodyPr>
            <a:normAutofit/>
          </a:bodyPr>
          <a:lstStyle/>
          <a:p>
            <a:pPr marL="0" indent="0">
              <a:buNone/>
            </a:pPr>
            <a:r>
              <a:rPr lang="en-US" sz="3600" i="1" dirty="0">
                <a:solidFill>
                  <a:srgbClr val="000000"/>
                </a:solidFill>
              </a:rPr>
              <a:t>Oregon Revised Statutes state:</a:t>
            </a:r>
          </a:p>
          <a:p>
            <a:r>
              <a:rPr lang="en-US" sz="3600" dirty="0">
                <a:solidFill>
                  <a:srgbClr val="000000"/>
                </a:solidFill>
              </a:rPr>
              <a:t>Every person has a right to self-reliance and independence </a:t>
            </a:r>
          </a:p>
          <a:p>
            <a:r>
              <a:rPr lang="en-US" sz="3600" b="1" dirty="0">
                <a:solidFill>
                  <a:srgbClr val="000000"/>
                </a:solidFill>
              </a:rPr>
              <a:t>ALL</a:t>
            </a:r>
            <a:r>
              <a:rPr lang="en-US" sz="3600" dirty="0">
                <a:solidFill>
                  <a:srgbClr val="000000"/>
                </a:solidFill>
              </a:rPr>
              <a:t> less restrictive alternatives must be considered before a guardian or conservator is appointed</a:t>
            </a:r>
          </a:p>
        </p:txBody>
      </p:sp>
      <p:pic>
        <p:nvPicPr>
          <p:cNvPr id="14" name="Graphic 13" descr="User network">
            <a:extLst>
              <a:ext uri="{FF2B5EF4-FFF2-40B4-BE49-F238E27FC236}">
                <a16:creationId xmlns:a16="http://schemas.microsoft.com/office/drawing/2014/main" id="{3C50BD1B-994A-4E93-80A5-595800A97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0787" y="1600709"/>
            <a:ext cx="3656581" cy="3656581"/>
          </a:xfrm>
          <a:prstGeom prst="rect">
            <a:avLst/>
          </a:prstGeom>
        </p:spPr>
      </p:pic>
      <p:pic>
        <p:nvPicPr>
          <p:cNvPr id="5" name="Audio 4">
            <a:hlinkClick r:id="" action="ppaction://media"/>
            <a:extLst>
              <a:ext uri="{FF2B5EF4-FFF2-40B4-BE49-F238E27FC236}">
                <a16:creationId xmlns:a16="http://schemas.microsoft.com/office/drawing/2014/main" id="{8B9A251C-2969-4C04-97A8-47ADFFDF23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212860"/>
      </p:ext>
    </p:extLst>
  </p:cSld>
  <p:clrMapOvr>
    <a:masterClrMapping/>
  </p:clrMapOvr>
  <mc:AlternateContent xmlns:mc="http://schemas.openxmlformats.org/markup-compatibility/2006" xmlns:p14="http://schemas.microsoft.com/office/powerpoint/2010/main">
    <mc:Choice Requires="p14">
      <p:transition spd="slow" p14:dur="2000" advTm="34744"/>
    </mc:Choice>
    <mc:Fallback xmlns="">
      <p:transition spd="slow" advTm="3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4747E0-823A-458C-94FD-EF4BE56B7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8886470-BA23-42D1-832F-EF495B21E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A4CC09-7863-4DDA-BC98-C7BCE919D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6">
            <a:extLst>
              <a:ext uri="{FF2B5EF4-FFF2-40B4-BE49-F238E27FC236}">
                <a16:creationId xmlns:a16="http://schemas.microsoft.com/office/drawing/2014/main" id="{CF16B4D6-D068-4D9A-A5C6-6D52E233D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08B4CFE5-3E59-422A-A9A1-4F77A70C9A69}"/>
              </a:ext>
            </a:extLst>
          </p:cNvPr>
          <p:cNvSpPr>
            <a:spLocks noGrp="1"/>
          </p:cNvSpPr>
          <p:nvPr>
            <p:ph type="ctrTitle"/>
          </p:nvPr>
        </p:nvSpPr>
        <p:spPr>
          <a:xfrm>
            <a:off x="595950" y="1098388"/>
            <a:ext cx="6648249" cy="4394988"/>
          </a:xfrm>
        </p:spPr>
        <p:txBody>
          <a:bodyPr>
            <a:normAutofit/>
          </a:bodyPr>
          <a:lstStyle/>
          <a:p>
            <a:r>
              <a:rPr lang="en-US" sz="6600" dirty="0"/>
              <a:t>Questions</a:t>
            </a:r>
          </a:p>
        </p:txBody>
      </p:sp>
      <p:sp>
        <p:nvSpPr>
          <p:cNvPr id="3" name="Subtitle 2">
            <a:extLst>
              <a:ext uri="{FF2B5EF4-FFF2-40B4-BE49-F238E27FC236}">
                <a16:creationId xmlns:a16="http://schemas.microsoft.com/office/drawing/2014/main" id="{F7174A1C-C6B7-4F47-BC38-DBCED3D622B6}"/>
              </a:ext>
            </a:extLst>
          </p:cNvPr>
          <p:cNvSpPr>
            <a:spLocks noGrp="1"/>
          </p:cNvSpPr>
          <p:nvPr>
            <p:ph type="subTitle" idx="1"/>
          </p:nvPr>
        </p:nvSpPr>
        <p:spPr>
          <a:xfrm>
            <a:off x="595950" y="5924766"/>
            <a:ext cx="6648249" cy="476921"/>
          </a:xfrm>
        </p:spPr>
        <p:txBody>
          <a:bodyPr>
            <a:normAutofit/>
          </a:bodyPr>
          <a:lstStyle/>
          <a:p>
            <a:endParaRPr lang="en-US" dirty="0"/>
          </a:p>
        </p:txBody>
      </p:sp>
      <p:pic>
        <p:nvPicPr>
          <p:cNvPr id="4" name="Picture 5">
            <a:extLst>
              <a:ext uri="{FF2B5EF4-FFF2-40B4-BE49-F238E27FC236}">
                <a16:creationId xmlns:a16="http://schemas.microsoft.com/office/drawing/2014/main" id="{CD67AA9D-4127-45CE-A8FB-9B5799DA1C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32827" y="643463"/>
            <a:ext cx="2883029" cy="5571073"/>
          </a:xfrm>
          <a:prstGeom prst="rect">
            <a:avLst/>
          </a:prstGeom>
        </p:spPr>
      </p:pic>
    </p:spTree>
    <p:extLst>
      <p:ext uri="{BB962C8B-B14F-4D97-AF65-F5344CB8AC3E}">
        <p14:creationId xmlns:p14="http://schemas.microsoft.com/office/powerpoint/2010/main" val="254010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704E-BAEB-453F-9B73-85919EB9FC67}"/>
              </a:ext>
            </a:extLst>
          </p:cNvPr>
          <p:cNvSpPr>
            <a:spLocks noGrp="1"/>
          </p:cNvSpPr>
          <p:nvPr>
            <p:ph type="title"/>
          </p:nvPr>
        </p:nvSpPr>
        <p:spPr>
          <a:xfrm>
            <a:off x="1251679" y="645107"/>
            <a:ext cx="3384329" cy="5421436"/>
          </a:xfrm>
        </p:spPr>
        <p:txBody>
          <a:bodyPr anchor="ctr">
            <a:normAutofit/>
          </a:bodyPr>
          <a:lstStyle/>
          <a:p>
            <a:r>
              <a:rPr lang="en-US" sz="3700"/>
              <a:t>Medical Treatment Alternatives</a:t>
            </a:r>
          </a:p>
        </p:txBody>
      </p:sp>
      <p:graphicFrame>
        <p:nvGraphicFramePr>
          <p:cNvPr id="22" name="Content Placeholder 2">
            <a:extLst>
              <a:ext uri="{FF2B5EF4-FFF2-40B4-BE49-F238E27FC236}">
                <a16:creationId xmlns:a16="http://schemas.microsoft.com/office/drawing/2014/main" id="{700AF820-C523-4B6E-9AC1-DF0989A847C5}"/>
              </a:ext>
            </a:extLst>
          </p:cNvPr>
          <p:cNvGraphicFramePr>
            <a:graphicFrameLocks noGrp="1"/>
          </p:cNvGraphicFramePr>
          <p:nvPr>
            <p:ph idx="1"/>
            <p:extLst>
              <p:ext uri="{D42A27DB-BD31-4B8C-83A1-F6EECF244321}">
                <p14:modId xmlns:p14="http://schemas.microsoft.com/office/powerpoint/2010/main" val="338700699"/>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3773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60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a:t>Medical Treatment</a:t>
            </a:r>
          </a:p>
        </p:txBody>
      </p:sp>
      <p:sp>
        <p:nvSpPr>
          <p:cNvPr id="5" name="Content Placeholder 4"/>
          <p:cNvSpPr>
            <a:spLocks noGrp="1"/>
          </p:cNvSpPr>
          <p:nvPr>
            <p:ph idx="1"/>
          </p:nvPr>
        </p:nvSpPr>
        <p:spPr>
          <a:xfrm>
            <a:off x="765051" y="920377"/>
            <a:ext cx="6158418" cy="4985124"/>
          </a:xfrm>
        </p:spPr>
        <p:txBody>
          <a:bodyPr>
            <a:normAutofit/>
          </a:bodyPr>
          <a:lstStyle/>
          <a:p>
            <a:r>
              <a:rPr lang="en-US" dirty="0"/>
              <a:t>A HIPAA Release authorizes the disclosure of protected medical information to a third party. </a:t>
            </a:r>
          </a:p>
          <a:p>
            <a:r>
              <a:rPr lang="en-US" dirty="0"/>
              <a:t>It is not a grant of authority to act - rather, it is the right to receive information.</a:t>
            </a:r>
          </a:p>
          <a:p>
            <a:r>
              <a:rPr lang="en-US" dirty="0"/>
              <a:t>Strict adherence to confidentiality must be maintained.</a:t>
            </a:r>
          </a:p>
        </p:txBody>
      </p:sp>
      <p:sp>
        <p:nvSpPr>
          <p:cNvPr id="2" name="Text Placeholder 1">
            <a:extLst>
              <a:ext uri="{FF2B5EF4-FFF2-40B4-BE49-F238E27FC236}">
                <a16:creationId xmlns:a16="http://schemas.microsoft.com/office/drawing/2014/main" id="{E9C87ED2-7B0E-426E-A8F4-C288CAF492B4}"/>
              </a:ext>
            </a:extLst>
          </p:cNvPr>
          <p:cNvSpPr>
            <a:spLocks noGrp="1"/>
          </p:cNvSpPr>
          <p:nvPr>
            <p:ph type="body" sz="half" idx="2"/>
          </p:nvPr>
        </p:nvSpPr>
        <p:spPr/>
        <p:txBody>
          <a:bodyPr>
            <a:normAutofit/>
          </a:bodyPr>
          <a:lstStyle/>
          <a:p>
            <a:r>
              <a:rPr lang="en-US" sz="2800">
                <a:latin typeface="+mj-lt"/>
              </a:rPr>
              <a:t>HIPAA Release of Information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86953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a:t>Medical Treatment</a:t>
            </a:r>
          </a:p>
        </p:txBody>
      </p:sp>
      <p:sp>
        <p:nvSpPr>
          <p:cNvPr id="5" name="Content Placeholder 4"/>
          <p:cNvSpPr>
            <a:spLocks noGrp="1"/>
          </p:cNvSpPr>
          <p:nvPr>
            <p:ph idx="1"/>
          </p:nvPr>
        </p:nvSpPr>
        <p:spPr>
          <a:xfrm>
            <a:off x="765051" y="457198"/>
            <a:ext cx="6158418" cy="6007769"/>
          </a:xfrm>
        </p:spPr>
        <p:txBody>
          <a:bodyPr>
            <a:normAutofit/>
          </a:bodyPr>
          <a:lstStyle/>
          <a:p>
            <a:r>
              <a:rPr lang="en-US" sz="2400" dirty="0"/>
              <a:t>The Advance Directive serves two purposes: </a:t>
            </a:r>
          </a:p>
          <a:p>
            <a:pPr marL="914400" lvl="1" indent="-457200">
              <a:buFont typeface="+mj-lt"/>
              <a:buAutoNum type="arabicPeriod"/>
            </a:pPr>
            <a:r>
              <a:rPr lang="en-US" sz="2400" dirty="0"/>
              <a:t>Appoints a Health Care Representative who is authorized to make medical decisions when the patient cannot speak for themselves; and,</a:t>
            </a:r>
          </a:p>
          <a:p>
            <a:pPr marL="914400" lvl="1" indent="-457200">
              <a:buFont typeface="+mj-lt"/>
              <a:buAutoNum type="arabicPeriod"/>
            </a:pPr>
            <a:r>
              <a:rPr lang="en-US" sz="2400" dirty="0"/>
              <a:t>Provides end-of-life instructions regarding life-support and tube feeding.</a:t>
            </a:r>
          </a:p>
          <a:p>
            <a:r>
              <a:rPr lang="en-US" sz="2400" dirty="0"/>
              <a:t>The Advance Directive allows the patient to add additional instructions regarding the type of care that they would like to receive if the Health Care Representative is serving.</a:t>
            </a:r>
          </a:p>
          <a:p>
            <a:r>
              <a:rPr lang="en-US" sz="2400" dirty="0"/>
              <a:t>The designated Health Care Representative must agree to serve as the decision maker. </a:t>
            </a:r>
          </a:p>
        </p:txBody>
      </p:sp>
      <p:sp>
        <p:nvSpPr>
          <p:cNvPr id="2" name="Text Placeholder 1">
            <a:extLst>
              <a:ext uri="{FF2B5EF4-FFF2-40B4-BE49-F238E27FC236}">
                <a16:creationId xmlns:a16="http://schemas.microsoft.com/office/drawing/2014/main" id="{E9C87ED2-7B0E-426E-A8F4-C288CAF492B4}"/>
              </a:ext>
            </a:extLst>
          </p:cNvPr>
          <p:cNvSpPr>
            <a:spLocks noGrp="1"/>
          </p:cNvSpPr>
          <p:nvPr>
            <p:ph type="body" sz="half" idx="2"/>
          </p:nvPr>
        </p:nvSpPr>
        <p:spPr/>
        <p:txBody>
          <a:bodyPr>
            <a:normAutofit/>
          </a:bodyPr>
          <a:lstStyle/>
          <a:p>
            <a:r>
              <a:rPr lang="en-US" sz="2800" dirty="0">
                <a:latin typeface="+mj-lt"/>
              </a:rPr>
              <a:t>Advance Directive w/Health Care Representative</a:t>
            </a:r>
          </a:p>
          <a:p>
            <a:r>
              <a:rPr lang="en-US" sz="2800" dirty="0">
                <a:latin typeface="+mj-lt"/>
                <a:hlinkClick r:id="rId5"/>
              </a:rPr>
              <a:t>https://sharedsystems.dhsoha.state.or.us/DHSForms/Served/le3905.pdf</a:t>
            </a:r>
            <a:r>
              <a:rPr lang="en-US" sz="2800" dirty="0">
                <a:latin typeface="+mj-lt"/>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24456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Medical Treatment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457199"/>
            <a:ext cx="6274378" cy="6152148"/>
          </a:xfrm>
        </p:spPr>
        <p:txBody>
          <a:bodyPr>
            <a:normAutofit fontScale="77500" lnSpcReduction="20000"/>
          </a:bodyPr>
          <a:lstStyle/>
          <a:p>
            <a:r>
              <a:rPr lang="en-US" dirty="0"/>
              <a:t>A Health Care Advocate may be appointed to make certain health care decisions on behalf of the person if:  </a:t>
            </a:r>
          </a:p>
          <a:p>
            <a:pPr lvl="1">
              <a:buFont typeface="Wingdings" panose="05000000000000000000" pitchFamily="2" charset="2"/>
              <a:buChar char=""/>
            </a:pPr>
            <a:r>
              <a:rPr lang="en-US" dirty="0"/>
              <a:t>The person has an intellectual or developmental disability (defined by state law); </a:t>
            </a:r>
          </a:p>
          <a:p>
            <a:pPr lvl="1">
              <a:buFont typeface="Wingdings" panose="05000000000000000000" pitchFamily="2" charset="2"/>
              <a:buChar char=""/>
            </a:pPr>
            <a:r>
              <a:rPr lang="en-US" dirty="0"/>
              <a:t>The person is enrolled in services through Oregon’s Office of Developmental Disabilities Services; and </a:t>
            </a:r>
          </a:p>
          <a:p>
            <a:pPr lvl="1">
              <a:buFont typeface="Wingdings" panose="05000000000000000000" pitchFamily="2" charset="2"/>
              <a:buChar char=""/>
            </a:pPr>
            <a:r>
              <a:rPr lang="en-US" dirty="0"/>
              <a:t>A court or attending physician has determined the person cannot make certain health care decisions.</a:t>
            </a:r>
          </a:p>
          <a:p>
            <a:r>
              <a:rPr lang="en-US" dirty="0"/>
              <a:t>The person, with their Individualized Written Service Plan (ISP) team, may appoint an HCA. </a:t>
            </a:r>
          </a:p>
          <a:p>
            <a:r>
              <a:rPr lang="en-US" dirty="0"/>
              <a:t>The HCA’s authority is withdrawn if the person objects. </a:t>
            </a:r>
          </a:p>
          <a:p>
            <a:r>
              <a:rPr lang="en-US" dirty="0"/>
              <a:t>Significant health care decisions must be discussed with ISP team. </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a:xfrm>
            <a:off x="8337886" y="2189018"/>
            <a:ext cx="2371678" cy="2618509"/>
          </a:xfrm>
        </p:spPr>
        <p:txBody>
          <a:bodyPr>
            <a:normAutofit fontScale="55000" lnSpcReduction="20000"/>
          </a:bodyPr>
          <a:lstStyle/>
          <a:p>
            <a:pPr algn="ctr"/>
            <a:r>
              <a:rPr lang="en-US" sz="5100" dirty="0">
                <a:solidFill>
                  <a:srgbClr val="FF0000"/>
                </a:solidFill>
                <a:latin typeface="+mj-lt"/>
              </a:rPr>
              <a:t>Health Care Advocate</a:t>
            </a:r>
          </a:p>
          <a:p>
            <a:r>
              <a:rPr lang="en-US" sz="2800" dirty="0"/>
              <a:t>For more information, contact the local Community Developmental Disability program through a toll free number: 1-800-282-8096.</a:t>
            </a:r>
          </a:p>
          <a:p>
            <a:endParaRPr lang="en-US" sz="2800" dirty="0">
              <a:latin typeface="+mj-l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69128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B580-B7C7-476E-A898-D05FB713BD34}"/>
              </a:ext>
            </a:extLst>
          </p:cNvPr>
          <p:cNvSpPr>
            <a:spLocks noGrp="1"/>
          </p:cNvSpPr>
          <p:nvPr>
            <p:ph type="title"/>
          </p:nvPr>
        </p:nvSpPr>
        <p:spPr>
          <a:xfrm>
            <a:off x="3242930" y="436580"/>
            <a:ext cx="8187071" cy="3401130"/>
          </a:xfrm>
        </p:spPr>
        <p:txBody>
          <a:bodyPr/>
          <a:lstStyle/>
          <a:p>
            <a:r>
              <a:rPr lang="en-US"/>
              <a:t>Available Alternatives</a:t>
            </a:r>
          </a:p>
        </p:txBody>
      </p:sp>
      <p:sp>
        <p:nvSpPr>
          <p:cNvPr id="3" name="Text Placeholder 2">
            <a:extLst>
              <a:ext uri="{FF2B5EF4-FFF2-40B4-BE49-F238E27FC236}">
                <a16:creationId xmlns:a16="http://schemas.microsoft.com/office/drawing/2014/main" id="{D2023752-9D8B-4CF8-9158-F2CE434233D2}"/>
              </a:ext>
            </a:extLst>
          </p:cNvPr>
          <p:cNvSpPr>
            <a:spLocks noGrp="1"/>
          </p:cNvSpPr>
          <p:nvPr>
            <p:ph type="body" idx="1"/>
          </p:nvPr>
        </p:nvSpPr>
        <p:spPr>
          <a:xfrm>
            <a:off x="3242930" y="4501207"/>
            <a:ext cx="8090088" cy="1609710"/>
          </a:xfrm>
        </p:spPr>
        <p:txBody>
          <a:bodyPr>
            <a:normAutofit/>
          </a:bodyPr>
          <a:lstStyle/>
          <a:p>
            <a:r>
              <a:rPr lang="en-US" sz="2800" dirty="0"/>
              <a:t>Safety &amp; Well-Being</a:t>
            </a:r>
          </a:p>
          <a:p>
            <a:r>
              <a:rPr lang="en-US" sz="2800" dirty="0"/>
              <a:t>Medical Treatment</a:t>
            </a:r>
          </a:p>
          <a:p>
            <a:r>
              <a:rPr lang="en-US" sz="2800" dirty="0"/>
              <a:t>Money Management</a:t>
            </a:r>
          </a:p>
        </p:txBody>
      </p:sp>
      <p:cxnSp>
        <p:nvCxnSpPr>
          <p:cNvPr id="5" name="Straight Connector 4">
            <a:extLst>
              <a:ext uri="{FF2B5EF4-FFF2-40B4-BE49-F238E27FC236}">
                <a16:creationId xmlns:a16="http://schemas.microsoft.com/office/drawing/2014/main" id="{A579B204-B96D-45BB-94F7-DDAEEA0B98A0}"/>
              </a:ext>
            </a:extLst>
          </p:cNvPr>
          <p:cNvCxnSpPr/>
          <p:nvPr/>
        </p:nvCxnSpPr>
        <p:spPr>
          <a:xfrm>
            <a:off x="3338943" y="4405748"/>
            <a:ext cx="638694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ACBD367E-5CAF-43E3-8658-EF2801D9D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40364135"/>
      </p:ext>
    </p:extLst>
  </p:cSld>
  <p:clrMapOvr>
    <a:masterClrMapping/>
  </p:clrMapOvr>
  <mc:AlternateContent xmlns:mc="http://schemas.openxmlformats.org/markup-compatibility/2006" xmlns:p14="http://schemas.microsoft.com/office/powerpoint/2010/main">
    <mc:Choice Requires="p14">
      <p:transition spd="slow" p14:dur="2000" advTm="38289"/>
    </mc:Choice>
    <mc:Fallback xmlns="">
      <p:transition spd="slow" advTm="3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704E-BAEB-453F-9B73-85919EB9FC67}"/>
              </a:ext>
            </a:extLst>
          </p:cNvPr>
          <p:cNvSpPr>
            <a:spLocks noGrp="1"/>
          </p:cNvSpPr>
          <p:nvPr>
            <p:ph type="title"/>
          </p:nvPr>
        </p:nvSpPr>
        <p:spPr>
          <a:xfrm>
            <a:off x="1251679" y="645107"/>
            <a:ext cx="3384329" cy="5421436"/>
          </a:xfrm>
        </p:spPr>
        <p:txBody>
          <a:bodyPr anchor="ctr">
            <a:normAutofit/>
          </a:bodyPr>
          <a:lstStyle/>
          <a:p>
            <a:r>
              <a:rPr lang="en-US" sz="3700"/>
              <a:t>Safety &amp; Well-Being Alternatives</a:t>
            </a:r>
          </a:p>
        </p:txBody>
      </p:sp>
      <p:graphicFrame>
        <p:nvGraphicFramePr>
          <p:cNvPr id="16" name="Content Placeholder 2">
            <a:extLst>
              <a:ext uri="{FF2B5EF4-FFF2-40B4-BE49-F238E27FC236}">
                <a16:creationId xmlns:a16="http://schemas.microsoft.com/office/drawing/2014/main" id="{842D028E-9E7C-4334-96D0-8D1AD808C864}"/>
              </a:ext>
            </a:extLst>
          </p:cNvPr>
          <p:cNvGraphicFramePr>
            <a:graphicFrameLocks noGrp="1"/>
          </p:cNvGraphicFramePr>
          <p:nvPr>
            <p:ph idx="1"/>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F28264E7-3797-4774-A787-94FAD84571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9961968"/>
      </p:ext>
    </p:extLst>
  </p:cSld>
  <p:clrMapOvr>
    <a:masterClrMapping/>
  </p:clrMapOvr>
  <mc:AlternateContent xmlns:mc="http://schemas.openxmlformats.org/markup-compatibility/2006" xmlns:p14="http://schemas.microsoft.com/office/powerpoint/2010/main">
    <mc:Choice Requires="p14">
      <p:transition spd="slow" p14:dur="2000" advTm="39496"/>
    </mc:Choice>
    <mc:Fallback xmlns="">
      <p:transition spd="slow" advTm="3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Safety &amp; Well-Being</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457199"/>
            <a:ext cx="6158418" cy="5847348"/>
          </a:xfrm>
        </p:spPr>
        <p:txBody>
          <a:bodyPr>
            <a:normAutofit fontScale="92500"/>
          </a:bodyPr>
          <a:lstStyle/>
          <a:p>
            <a:pPr marL="0" indent="0">
              <a:buNone/>
            </a:pPr>
            <a:r>
              <a:rPr lang="en-US" dirty="0"/>
              <a:t>Supported Decision-Making is an alternative where people with disabilities retain their rights and their decision-making capacity.  </a:t>
            </a:r>
          </a:p>
          <a:p>
            <a:r>
              <a:rPr lang="en-US" dirty="0"/>
              <a:t>Trusted supporters/advisors such as friends, family, or professionals, help the person make their own choices. </a:t>
            </a:r>
          </a:p>
          <a:p>
            <a:r>
              <a:rPr lang="en-US" dirty="0"/>
              <a:t>The supporters help the person with a disability understand, make, and communicate her own choices.</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Supported Decision Making</a:t>
            </a:r>
          </a:p>
        </p:txBody>
      </p:sp>
      <p:pic>
        <p:nvPicPr>
          <p:cNvPr id="6" name="Graphic 5" descr="Head with gears">
            <a:extLst>
              <a:ext uri="{FF2B5EF4-FFF2-40B4-BE49-F238E27FC236}">
                <a16:creationId xmlns:a16="http://schemas.microsoft.com/office/drawing/2014/main" id="{0119E807-C70B-4310-B328-5D99BCB40E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9167" y="3409918"/>
            <a:ext cx="2169548" cy="2169548"/>
          </a:xfrm>
          <a:prstGeom prst="rect">
            <a:avLst/>
          </a:prstGeom>
        </p:spPr>
      </p:pic>
      <p:pic>
        <p:nvPicPr>
          <p:cNvPr id="11" name="Audio 10">
            <a:hlinkClick r:id="" action="ppaction://media"/>
            <a:extLst>
              <a:ext uri="{FF2B5EF4-FFF2-40B4-BE49-F238E27FC236}">
                <a16:creationId xmlns:a16="http://schemas.microsoft.com/office/drawing/2014/main" id="{138329EA-C7E6-45A0-B1F4-EAACAEB3CC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2746201"/>
      </p:ext>
    </p:extLst>
  </p:cSld>
  <p:clrMapOvr>
    <a:masterClrMapping/>
  </p:clrMapOvr>
  <mc:AlternateContent xmlns:mc="http://schemas.openxmlformats.org/markup-compatibility/2006" xmlns:p14="http://schemas.microsoft.com/office/powerpoint/2010/main">
    <mc:Choice Requires="p14">
      <p:transition spd="slow" p14:dur="2000" advTm="129183"/>
    </mc:Choice>
    <mc:Fallback xmlns="">
      <p:transition spd="slow" advTm="12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Safety &amp; Well-Being</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753979"/>
            <a:ext cx="6158418" cy="5374105"/>
          </a:xfrm>
        </p:spPr>
        <p:txBody>
          <a:bodyPr>
            <a:normAutofit fontScale="92500"/>
          </a:bodyPr>
          <a:lstStyle/>
          <a:p>
            <a:pPr marL="0" indent="0">
              <a:buNone/>
            </a:pPr>
            <a:r>
              <a:rPr lang="en-US" sz="2800" dirty="0"/>
              <a:t>Case management and service coordination connect people to community programs and services that can help them:</a:t>
            </a:r>
          </a:p>
          <a:p>
            <a:r>
              <a:rPr lang="en-US" sz="2800" dirty="0"/>
              <a:t>Meet their goals</a:t>
            </a:r>
          </a:p>
          <a:p>
            <a:r>
              <a:rPr lang="en-US" sz="2800" dirty="0"/>
              <a:t>Obtain needed services</a:t>
            </a:r>
          </a:p>
          <a:p>
            <a:r>
              <a:rPr lang="en-US" sz="2800" dirty="0"/>
              <a:t>Prevent crisis </a:t>
            </a:r>
          </a:p>
          <a:p>
            <a:pPr marL="0" indent="0">
              <a:buNone/>
            </a:pPr>
            <a:r>
              <a:rPr lang="en-US" sz="2800" dirty="0"/>
              <a:t>Case  management is usually a Medicaid service through the Department of Human Services; however, people who are not eligible for Medicaid can purchase private case management services.</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Case Management</a:t>
            </a:r>
          </a:p>
        </p:txBody>
      </p:sp>
      <p:pic>
        <p:nvPicPr>
          <p:cNvPr id="11" name="Audio 10">
            <a:hlinkClick r:id="" action="ppaction://media"/>
            <a:extLst>
              <a:ext uri="{FF2B5EF4-FFF2-40B4-BE49-F238E27FC236}">
                <a16:creationId xmlns:a16="http://schemas.microsoft.com/office/drawing/2014/main" id="{E2A50631-3B5C-406A-ACD7-6B7530F4D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2291520"/>
      </p:ext>
    </p:extLst>
  </p:cSld>
  <p:clrMapOvr>
    <a:masterClrMapping/>
  </p:clrMapOvr>
  <mc:AlternateContent xmlns:mc="http://schemas.openxmlformats.org/markup-compatibility/2006" xmlns:p14="http://schemas.microsoft.com/office/powerpoint/2010/main">
    <mc:Choice Requires="p14">
      <p:transition spd="slow" p14:dur="2000" advTm="39238"/>
    </mc:Choice>
    <mc:Fallback xmlns="">
      <p:transition spd="slow" advTm="3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Safety &amp; Well-Being</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920376"/>
            <a:ext cx="6158418" cy="5127497"/>
          </a:xfrm>
        </p:spPr>
        <p:txBody>
          <a:bodyPr>
            <a:normAutofit lnSpcReduction="10000"/>
          </a:bodyPr>
          <a:lstStyle/>
          <a:p>
            <a:pPr marL="0" indent="0">
              <a:buNone/>
            </a:pPr>
            <a:r>
              <a:rPr lang="en-US" sz="2800" dirty="0"/>
              <a:t>Direct support comes in many forms. These types of support and/or care for a person are often referred to in Oregon as </a:t>
            </a:r>
            <a:r>
              <a:rPr lang="en-US" sz="2800" b="1" dirty="0"/>
              <a:t>long-term services and supports</a:t>
            </a:r>
            <a:r>
              <a:rPr lang="en-US" sz="2800" dirty="0"/>
              <a:t>. </a:t>
            </a:r>
          </a:p>
          <a:p>
            <a:pPr marL="0" indent="0">
              <a:buNone/>
            </a:pPr>
            <a:endParaRPr lang="en-US" sz="2800" dirty="0"/>
          </a:p>
          <a:p>
            <a:pPr marL="0" indent="0">
              <a:buNone/>
            </a:pPr>
            <a:r>
              <a:rPr lang="en-US" sz="2800" dirty="0"/>
              <a:t>Some are provided through Oregon’s Department of Human Services and Medicaid. Others may be via private insurance or select limited coverage under Medicare. </a:t>
            </a:r>
            <a:br>
              <a:rPr lang="en-US" sz="2800" dirty="0"/>
            </a:br>
            <a:endParaRPr lang="en-US" sz="2800" dirty="0"/>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Direct Care/Support</a:t>
            </a:r>
          </a:p>
        </p:txBody>
      </p:sp>
      <p:pic>
        <p:nvPicPr>
          <p:cNvPr id="7" name="Audio 6">
            <a:hlinkClick r:id="" action="ppaction://media"/>
            <a:extLst>
              <a:ext uri="{FF2B5EF4-FFF2-40B4-BE49-F238E27FC236}">
                <a16:creationId xmlns:a16="http://schemas.microsoft.com/office/drawing/2014/main" id="{6170F2B7-3E55-4EC8-A171-1AEBA9D011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3125764"/>
      </p:ext>
    </p:extLst>
  </p:cSld>
  <p:clrMapOvr>
    <a:masterClrMapping/>
  </p:clrMapOvr>
  <mc:AlternateContent xmlns:mc="http://schemas.openxmlformats.org/markup-compatibility/2006" xmlns:p14="http://schemas.microsoft.com/office/powerpoint/2010/main">
    <mc:Choice Requires="p14">
      <p:transition spd="slow" p14:dur="2000" advTm="70047"/>
    </mc:Choice>
    <mc:Fallback xmlns="">
      <p:transition spd="slow" advTm="7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Safety &amp; Well-Being</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920377"/>
            <a:ext cx="6158418" cy="5369810"/>
          </a:xfrm>
        </p:spPr>
        <p:txBody>
          <a:bodyPr>
            <a:normAutofit lnSpcReduction="10000"/>
          </a:bodyPr>
          <a:lstStyle/>
          <a:p>
            <a:pPr marL="0" indent="0">
              <a:buNone/>
            </a:pPr>
            <a:r>
              <a:rPr lang="en-US" sz="2400" b="1" dirty="0"/>
              <a:t>Types of Services Include: </a:t>
            </a:r>
          </a:p>
          <a:p>
            <a:r>
              <a:rPr lang="en-US" sz="2400" dirty="0"/>
              <a:t>Case Management Services</a:t>
            </a:r>
          </a:p>
          <a:p>
            <a:r>
              <a:rPr lang="en-US" sz="2400" dirty="0"/>
              <a:t>Personal care assistance in</a:t>
            </a:r>
          </a:p>
          <a:p>
            <a:pPr lvl="1"/>
            <a:r>
              <a:rPr lang="en-US" sz="2000" dirty="0"/>
              <a:t>Person’s own home</a:t>
            </a:r>
          </a:p>
          <a:p>
            <a:pPr lvl="1"/>
            <a:r>
              <a:rPr lang="en-US" sz="2000" dirty="0"/>
              <a:t>Provider-owned home</a:t>
            </a:r>
          </a:p>
          <a:p>
            <a:pPr lvl="1"/>
            <a:r>
              <a:rPr lang="en-US" sz="2000" dirty="0"/>
              <a:t>Foster home</a:t>
            </a:r>
          </a:p>
          <a:p>
            <a:pPr lvl="1"/>
            <a:r>
              <a:rPr lang="en-US" sz="2000" dirty="0"/>
              <a:t>Provider facility</a:t>
            </a:r>
          </a:p>
          <a:p>
            <a:r>
              <a:rPr lang="en-US" sz="2400" dirty="0"/>
              <a:t>Independent Living Centers</a:t>
            </a:r>
          </a:p>
          <a:p>
            <a:r>
              <a:rPr lang="en-US" sz="2400" dirty="0"/>
              <a:t>Employment services </a:t>
            </a:r>
          </a:p>
          <a:p>
            <a:r>
              <a:rPr lang="en-US" sz="2400" dirty="0"/>
              <a:t>Day habilitation </a:t>
            </a:r>
          </a:p>
          <a:p>
            <a:r>
              <a:rPr lang="en-US" sz="2400" dirty="0"/>
              <a:t>Caregiver Support, Respite</a:t>
            </a:r>
          </a:p>
          <a:p>
            <a:r>
              <a:rPr lang="en-US" sz="2400" dirty="0"/>
              <a:t>Reporting Adult Abuse  1-855-503-SAFE</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Oregon Department of Human Services</a:t>
            </a:r>
          </a:p>
        </p:txBody>
      </p:sp>
      <p:pic>
        <p:nvPicPr>
          <p:cNvPr id="12" name="Audio 11">
            <a:hlinkClick r:id="" action="ppaction://media"/>
            <a:extLst>
              <a:ext uri="{FF2B5EF4-FFF2-40B4-BE49-F238E27FC236}">
                <a16:creationId xmlns:a16="http://schemas.microsoft.com/office/drawing/2014/main" id="{F3304B08-9E08-495B-B322-ADD4429DD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6646968"/>
      </p:ext>
    </p:extLst>
  </p:cSld>
  <p:clrMapOvr>
    <a:masterClrMapping/>
  </p:clrMapOvr>
  <mc:AlternateContent xmlns:mc="http://schemas.openxmlformats.org/markup-compatibility/2006" xmlns:p14="http://schemas.microsoft.com/office/powerpoint/2010/main">
    <mc:Choice Requires="p14">
      <p:transition spd="slow" p14:dur="2000" advTm="123878"/>
    </mc:Choice>
    <mc:Fallback xmlns="">
      <p:transition spd="slow" advTm="12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7884" y="457199"/>
            <a:ext cx="3092115" cy="2323071"/>
          </a:xfrm>
        </p:spPr>
        <p:txBody>
          <a:bodyPr/>
          <a:lstStyle/>
          <a:p>
            <a:r>
              <a:rPr lang="en-US" dirty="0"/>
              <a:t>Oregon Office of the Long Term Care Ombudsman</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chemeClr val="tx1"/>
                </a:solidFill>
              </a:rPr>
              <a:t>The Oregon Office of the Long Term Care Ombudsman serves as a watchdog and advocate for residents of all ages and abilities in many settings, including  long term care including small group and residential home facilities. It can provide data and feedback on facility citations and surveys.</a:t>
            </a:r>
          </a:p>
          <a:p>
            <a:pPr marL="0" indent="0">
              <a:buNone/>
            </a:pPr>
            <a:r>
              <a:rPr lang="en-US" dirty="0">
                <a:solidFill>
                  <a:schemeClr val="tx1"/>
                </a:solidFill>
              </a:rPr>
              <a:t>It also houses the Oregon Public Guardian program.</a:t>
            </a:r>
          </a:p>
        </p:txBody>
      </p:sp>
      <p:sp>
        <p:nvSpPr>
          <p:cNvPr id="4" name="Text Placeholder 3"/>
          <p:cNvSpPr>
            <a:spLocks noGrp="1"/>
          </p:cNvSpPr>
          <p:nvPr>
            <p:ph type="body" sz="half" idx="2"/>
          </p:nvPr>
        </p:nvSpPr>
        <p:spPr>
          <a:xfrm>
            <a:off x="7924800" y="263237"/>
            <a:ext cx="3713017" cy="5642264"/>
          </a:xfrm>
        </p:spPr>
        <p:txBody>
          <a:bodyPr>
            <a:normAutofit/>
          </a:bodyPr>
          <a:lstStyle/>
          <a:p>
            <a:pPr algn="ctr"/>
            <a:r>
              <a:rPr lang="en-US" sz="2800" dirty="0">
                <a:solidFill>
                  <a:srgbClr val="7030A0"/>
                </a:solidFill>
              </a:rPr>
              <a:t>https://www.oltco.org/oltco </a:t>
            </a:r>
            <a:endParaRPr lang="en-US"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pic>
        <p:nvPicPr>
          <p:cNvPr id="1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0323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88"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924"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8F36E-F208-423F-8524-0EA9FF30A29B}"/>
              </a:ext>
            </a:extLst>
          </p:cNvPr>
          <p:cNvSpPr>
            <a:spLocks noGrp="1"/>
          </p:cNvSpPr>
          <p:nvPr>
            <p:ph type="title"/>
          </p:nvPr>
        </p:nvSpPr>
        <p:spPr>
          <a:xfrm>
            <a:off x="502281" y="1231506"/>
            <a:ext cx="6721527" cy="4394988"/>
          </a:xfrm>
        </p:spPr>
        <p:txBody>
          <a:bodyPr vert="horz" lIns="91440" tIns="45720" rIns="91440" bIns="45720" rtlCol="0" anchor="ctr">
            <a:normAutofit/>
          </a:bodyPr>
          <a:lstStyle/>
          <a:p>
            <a:pPr algn="r"/>
            <a:r>
              <a:rPr lang="en-US" sz="6600" dirty="0"/>
              <a:t>Match-Maker</a:t>
            </a:r>
          </a:p>
        </p:txBody>
      </p:sp>
      <p:sp>
        <p:nvSpPr>
          <p:cNvPr id="3" name="Text Placeholder 2">
            <a:extLst>
              <a:ext uri="{FF2B5EF4-FFF2-40B4-BE49-F238E27FC236}">
                <a16:creationId xmlns:a16="http://schemas.microsoft.com/office/drawing/2014/main" id="{EE9741EB-4C32-4927-BA5A-0318DFB6425C}"/>
              </a:ext>
            </a:extLst>
          </p:cNvPr>
          <p:cNvSpPr>
            <a:spLocks noGrp="1"/>
          </p:cNvSpPr>
          <p:nvPr>
            <p:ph type="body" idx="1"/>
          </p:nvPr>
        </p:nvSpPr>
        <p:spPr>
          <a:xfrm>
            <a:off x="7867276" y="1300843"/>
            <a:ext cx="2996668" cy="4256314"/>
          </a:xfrm>
        </p:spPr>
        <p:txBody>
          <a:bodyPr vert="horz" lIns="91440" tIns="45720" rIns="91440" bIns="45720" rtlCol="0" anchor="ctr">
            <a:normAutofit/>
          </a:bodyPr>
          <a:lstStyle/>
          <a:p>
            <a:r>
              <a:rPr lang="en-US" dirty="0">
                <a:solidFill>
                  <a:schemeClr val="tx2"/>
                </a:solidFill>
              </a:rPr>
              <a:t>read each scenario and decide which Alternative seems like the best match.</a:t>
            </a:r>
          </a:p>
        </p:txBody>
      </p:sp>
      <p:cxnSp>
        <p:nvCxnSpPr>
          <p:cNvPr id="14" name="Straight Connector 13">
            <a:extLst>
              <a:ext uri="{FF2B5EF4-FFF2-40B4-BE49-F238E27FC236}">
                <a16:creationId xmlns:a16="http://schemas.microsoft.com/office/drawing/2014/main" id="{E905CB15-2F46-4D9D-AEA4-3619C520C8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5542"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8DAE5F6-55D5-4FC2-B1F3-AE114251F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CA94631C-AB11-431E-9B6F-18C25A709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029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684"/>
    </mc:Choice>
    <mc:Fallback xmlns="">
      <p:transition spd="slow" advTm="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8F87749B25754BBC6416F1E3605372" ma:contentTypeVersion="14" ma:contentTypeDescription="Create a new document." ma:contentTypeScope="" ma:versionID="b6ee305a8ea680ec7fa5c6960046c722">
  <xsd:schema xmlns:xsd="http://www.w3.org/2001/XMLSchema" xmlns:xs="http://www.w3.org/2001/XMLSchema" xmlns:p="http://schemas.microsoft.com/office/2006/metadata/properties" xmlns:ns2="87c8b6ea-5dc4-4725-9e62-852c9a31f31e" xmlns:ns3="1758de7b-c606-46f2-be28-01345f66625b" targetNamespace="http://schemas.microsoft.com/office/2006/metadata/properties" ma:root="true" ma:fieldsID="f5118f533e8f4eb22b76a6fb904d33b6" ns2:_="" ns3:_="">
    <xsd:import namespace="87c8b6ea-5dc4-4725-9e62-852c9a31f31e"/>
    <xsd:import namespace="1758de7b-c606-46f2-be28-01345f66625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8b6ea-5dc4-4725-9e62-852c9a31f3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58de7b-c606-46f2-be28-01345f66625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CB451-47CA-425B-BD41-5294D5BDF38E}">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1758de7b-c606-46f2-be28-01345f66625b"/>
    <ds:schemaRef ds:uri="87c8b6ea-5dc4-4725-9e62-852c9a31f31e"/>
    <ds:schemaRef ds:uri="http://www.w3.org/XML/1998/namespace"/>
  </ds:schemaRefs>
</ds:datastoreItem>
</file>

<file path=customXml/itemProps2.xml><?xml version="1.0" encoding="utf-8"?>
<ds:datastoreItem xmlns:ds="http://schemas.openxmlformats.org/officeDocument/2006/customXml" ds:itemID="{A33DC7F6-C414-4288-9B67-73656388F669}">
  <ds:schemaRefs>
    <ds:schemaRef ds:uri="http://schemas.microsoft.com/sharepoint/v3/contenttype/forms"/>
  </ds:schemaRefs>
</ds:datastoreItem>
</file>

<file path=customXml/itemProps3.xml><?xml version="1.0" encoding="utf-8"?>
<ds:datastoreItem xmlns:ds="http://schemas.openxmlformats.org/officeDocument/2006/customXml" ds:itemID="{6A4A95CB-9C31-4AE3-8678-224CD5D5C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c8b6ea-5dc4-4725-9e62-852c9a31f31e"/>
    <ds:schemaRef ds:uri="1758de7b-c606-46f2-be28-01345f666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2406</TotalTime>
  <Words>1832</Words>
  <Application>Microsoft Office PowerPoint</Application>
  <PresentationFormat>Widescreen</PresentationFormat>
  <Paragraphs>170</Paragraphs>
  <Slides>14</Slides>
  <Notes>14</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Gill Sans MT</vt:lpstr>
      <vt:lpstr>Wingdings</vt:lpstr>
      <vt:lpstr>Badge</vt:lpstr>
      <vt:lpstr>PowerPoint Presentation</vt:lpstr>
      <vt:lpstr>Available Alternatives</vt:lpstr>
      <vt:lpstr>Safety &amp; Well-Being Alternatives</vt:lpstr>
      <vt:lpstr>Safety &amp; Well-Being</vt:lpstr>
      <vt:lpstr>Safety &amp; Well-Being</vt:lpstr>
      <vt:lpstr>Safety &amp; Well-Being</vt:lpstr>
      <vt:lpstr>Safety &amp; Well-Being</vt:lpstr>
      <vt:lpstr>Oregon Office of the Long Term Care Ombudsman</vt:lpstr>
      <vt:lpstr>Match-Maker</vt:lpstr>
      <vt:lpstr>Questions</vt:lpstr>
      <vt:lpstr>Medical Treatment Alternatives</vt:lpstr>
      <vt:lpstr>Medical Treatment</vt:lpstr>
      <vt:lpstr>Medical Treatment</vt:lpstr>
      <vt:lpstr>Medical Treatment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to Guardianship</dc:title>
  <dc:creator>Paula Boga</dc:creator>
  <cp:lastModifiedBy>Cristina Guillen</cp:lastModifiedBy>
  <cp:revision>49</cp:revision>
  <cp:lastPrinted>2022-07-27T22:07:48Z</cp:lastPrinted>
  <dcterms:created xsi:type="dcterms:W3CDTF">2019-09-16T21:51:03Z</dcterms:created>
  <dcterms:modified xsi:type="dcterms:W3CDTF">2023-12-19T17:45:08Z</dcterms:modified>
</cp:coreProperties>
</file>