
<file path=[Content_Types].xml><?xml version="1.0" encoding="utf-8"?>
<Types xmlns="http://schemas.openxmlformats.org/package/2006/content-types">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4"/>
  </p:sldMasterIdLst>
  <p:notesMasterIdLst>
    <p:notesMasterId r:id="rId20"/>
  </p:notesMasterIdLst>
  <p:handoutMasterIdLst>
    <p:handoutMasterId r:id="rId21"/>
  </p:handoutMasterIdLst>
  <p:sldIdLst>
    <p:sldId id="256" r:id="rId5"/>
    <p:sldId id="257" r:id="rId6"/>
    <p:sldId id="258" r:id="rId7"/>
    <p:sldId id="259" r:id="rId8"/>
    <p:sldId id="312" r:id="rId9"/>
    <p:sldId id="313" r:id="rId10"/>
    <p:sldId id="314" r:id="rId11"/>
    <p:sldId id="315" r:id="rId12"/>
    <p:sldId id="316" r:id="rId13"/>
    <p:sldId id="292" r:id="rId14"/>
    <p:sldId id="293" r:id="rId15"/>
    <p:sldId id="294" r:id="rId16"/>
    <p:sldId id="261" r:id="rId17"/>
    <p:sldId id="262" r:id="rId18"/>
    <p:sldId id="263" r:id="rId19"/>
  </p:sldIdLst>
  <p:sldSz cx="12192000" cy="6858000"/>
  <p:notesSz cx="6858000"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ld Cohen" initials="GC" lastIdx="9" clrIdx="0">
    <p:extLst>
      <p:ext uri="{19B8F6BF-5375-455C-9EA6-DF929625EA0E}">
        <p15:presenceInfo xmlns:p15="http://schemas.microsoft.com/office/powerpoint/2012/main" userId="e3bfc61a6fb3c1ec" providerId="Windows Live"/>
      </p:ext>
    </p:extLst>
  </p:cmAuthor>
  <p:cmAuthor id="2" name="Paula Boga" initials="PB" lastIdx="2" clrIdx="1">
    <p:extLst>
      <p:ext uri="{19B8F6BF-5375-455C-9EA6-DF929625EA0E}">
        <p15:presenceInfo xmlns:p15="http://schemas.microsoft.com/office/powerpoint/2012/main" userId="S::pboga@thearcoregon.org::80679e34-2d06-4f27-abb3-55fa6af615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83" autoAdjust="0"/>
  </p:normalViewPr>
  <p:slideViewPr>
    <p:cSldViewPr snapToGrid="0">
      <p:cViewPr varScale="1">
        <p:scale>
          <a:sx n="113" d="100"/>
          <a:sy n="113" d="100"/>
        </p:scale>
        <p:origin x="474"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AB951-1700-4DD6-847A-D78A29E8C18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0CF815E-90C3-4EE7-86D8-2A5A44BAE5FD}">
      <dgm:prSet custT="1"/>
      <dgm:spPr/>
      <dgm:t>
        <a:bodyPr/>
        <a:lstStyle/>
        <a:p>
          <a:r>
            <a:rPr lang="en-US" sz="2000"/>
            <a:t>Familiarity with definitions and terms related to guardianship and alternatives</a:t>
          </a:r>
        </a:p>
      </dgm:t>
    </dgm:pt>
    <dgm:pt modelId="{28B71704-073B-4479-9B42-C73FE075E0D0}" type="parTrans" cxnId="{73A107D1-EBF1-451C-878C-66DE6DD4F8B0}">
      <dgm:prSet/>
      <dgm:spPr/>
      <dgm:t>
        <a:bodyPr/>
        <a:lstStyle/>
        <a:p>
          <a:endParaRPr lang="en-US" sz="1800"/>
        </a:p>
      </dgm:t>
    </dgm:pt>
    <dgm:pt modelId="{93C574FD-2437-42AF-8BE3-4116206EE2EB}" type="sibTrans" cxnId="{73A107D1-EBF1-451C-878C-66DE6DD4F8B0}">
      <dgm:prSet/>
      <dgm:spPr/>
      <dgm:t>
        <a:bodyPr/>
        <a:lstStyle/>
        <a:p>
          <a:endParaRPr lang="en-US" sz="1800"/>
        </a:p>
      </dgm:t>
    </dgm:pt>
    <dgm:pt modelId="{3AEA8E84-C2A2-411B-B04F-0CA34D673202}">
      <dgm:prSet custT="1"/>
      <dgm:spPr/>
      <dgm:t>
        <a:bodyPr/>
        <a:lstStyle/>
        <a:p>
          <a:r>
            <a:rPr lang="en-US" sz="2000"/>
            <a:t>Clear understanding of what guardianship is and is not</a:t>
          </a:r>
        </a:p>
      </dgm:t>
    </dgm:pt>
    <dgm:pt modelId="{29695E60-4F38-4D22-9FE4-7482275984E5}" type="parTrans" cxnId="{EB9FFBCD-F1B1-4D9B-8A6B-CE9277A0B336}">
      <dgm:prSet/>
      <dgm:spPr/>
      <dgm:t>
        <a:bodyPr/>
        <a:lstStyle/>
        <a:p>
          <a:endParaRPr lang="en-US" sz="1800"/>
        </a:p>
      </dgm:t>
    </dgm:pt>
    <dgm:pt modelId="{8DB1044F-8BBA-480A-AAD6-53976853E0D2}" type="sibTrans" cxnId="{EB9FFBCD-F1B1-4D9B-8A6B-CE9277A0B336}">
      <dgm:prSet/>
      <dgm:spPr/>
      <dgm:t>
        <a:bodyPr/>
        <a:lstStyle/>
        <a:p>
          <a:endParaRPr lang="en-US" sz="1800"/>
        </a:p>
      </dgm:t>
    </dgm:pt>
    <dgm:pt modelId="{5FF2D9A8-19C6-471E-A20A-C449D702542E}">
      <dgm:prSet custT="1"/>
      <dgm:spPr/>
      <dgm:t>
        <a:bodyPr/>
        <a:lstStyle/>
        <a:p>
          <a:r>
            <a:rPr lang="en-US" sz="2000" dirty="0"/>
            <a:t>Knowledge of less restrictive alternatives to guardianship and when each one might be appropriate</a:t>
          </a:r>
        </a:p>
      </dgm:t>
    </dgm:pt>
    <dgm:pt modelId="{83D19A8C-2827-4570-988E-3694692CEDD4}" type="parTrans" cxnId="{F46D31CC-8948-4568-B553-F890E3AAB644}">
      <dgm:prSet/>
      <dgm:spPr/>
      <dgm:t>
        <a:bodyPr/>
        <a:lstStyle/>
        <a:p>
          <a:endParaRPr lang="en-US" sz="1800"/>
        </a:p>
      </dgm:t>
    </dgm:pt>
    <dgm:pt modelId="{B254BCDB-9056-4B4F-A524-3AF2650AFBCF}" type="sibTrans" cxnId="{F46D31CC-8948-4568-B553-F890E3AAB644}">
      <dgm:prSet/>
      <dgm:spPr/>
      <dgm:t>
        <a:bodyPr/>
        <a:lstStyle/>
        <a:p>
          <a:endParaRPr lang="en-US" sz="1800"/>
        </a:p>
      </dgm:t>
    </dgm:pt>
    <dgm:pt modelId="{651DC189-F348-4205-92ED-7A775458B792}">
      <dgm:prSet custT="1"/>
      <dgm:spPr/>
      <dgm:t>
        <a:bodyPr/>
        <a:lstStyle/>
        <a:p>
          <a:r>
            <a:rPr lang="en-US" sz="2000"/>
            <a:t>Knowledge of options for people who need support</a:t>
          </a:r>
        </a:p>
      </dgm:t>
    </dgm:pt>
    <dgm:pt modelId="{E034B19D-F800-4367-9743-9A8195C56AC4}" type="parTrans" cxnId="{5EF972F2-5779-4625-8424-FE20D4DBAC6E}">
      <dgm:prSet/>
      <dgm:spPr/>
      <dgm:t>
        <a:bodyPr/>
        <a:lstStyle/>
        <a:p>
          <a:endParaRPr lang="en-US" sz="1800"/>
        </a:p>
      </dgm:t>
    </dgm:pt>
    <dgm:pt modelId="{48C6EC6A-03BC-48BE-A3B3-148DFE513890}" type="sibTrans" cxnId="{5EF972F2-5779-4625-8424-FE20D4DBAC6E}">
      <dgm:prSet/>
      <dgm:spPr/>
      <dgm:t>
        <a:bodyPr/>
        <a:lstStyle/>
        <a:p>
          <a:endParaRPr lang="en-US" sz="1800"/>
        </a:p>
      </dgm:t>
    </dgm:pt>
    <dgm:pt modelId="{854E0CD6-90C1-4C73-BEB4-BA115EB95E82}">
      <dgm:prSet custT="1"/>
      <dgm:spPr/>
      <dgm:t>
        <a:bodyPr/>
        <a:lstStyle/>
        <a:p>
          <a:r>
            <a:rPr lang="en-US" sz="2000"/>
            <a:t>Where to find more information and resources</a:t>
          </a:r>
        </a:p>
      </dgm:t>
    </dgm:pt>
    <dgm:pt modelId="{6E10439E-9D87-4ED0-9E47-996162219F9F}" type="parTrans" cxnId="{F29A98A4-94E7-4F6F-A76F-C17910FC7E0C}">
      <dgm:prSet/>
      <dgm:spPr/>
      <dgm:t>
        <a:bodyPr/>
        <a:lstStyle/>
        <a:p>
          <a:endParaRPr lang="en-US" sz="1800"/>
        </a:p>
      </dgm:t>
    </dgm:pt>
    <dgm:pt modelId="{2473A0F7-D255-445E-9F27-3D4C78B3D92F}" type="sibTrans" cxnId="{F29A98A4-94E7-4F6F-A76F-C17910FC7E0C}">
      <dgm:prSet/>
      <dgm:spPr/>
      <dgm:t>
        <a:bodyPr/>
        <a:lstStyle/>
        <a:p>
          <a:endParaRPr lang="en-US" sz="1800"/>
        </a:p>
      </dgm:t>
    </dgm:pt>
    <dgm:pt modelId="{2C9AD683-AF00-492B-9225-E0C7724D3F09}" type="pres">
      <dgm:prSet presAssocID="{E0EAB951-1700-4DD6-847A-D78A29E8C183}" presName="vert0" presStyleCnt="0">
        <dgm:presLayoutVars>
          <dgm:dir/>
          <dgm:animOne val="branch"/>
          <dgm:animLvl val="lvl"/>
        </dgm:presLayoutVars>
      </dgm:prSet>
      <dgm:spPr/>
    </dgm:pt>
    <dgm:pt modelId="{4EFF86F6-D964-44AB-A13D-FBCD8E2ACE52}" type="pres">
      <dgm:prSet presAssocID="{D0CF815E-90C3-4EE7-86D8-2A5A44BAE5FD}" presName="thickLine" presStyleLbl="alignNode1" presStyleIdx="0" presStyleCnt="5"/>
      <dgm:spPr/>
    </dgm:pt>
    <dgm:pt modelId="{39ED96E0-8C57-4E5F-97F8-A8C9951B7455}" type="pres">
      <dgm:prSet presAssocID="{D0CF815E-90C3-4EE7-86D8-2A5A44BAE5FD}" presName="horz1" presStyleCnt="0"/>
      <dgm:spPr/>
    </dgm:pt>
    <dgm:pt modelId="{EC0311F0-A2C5-42D4-AC36-5CA9AD0779BE}" type="pres">
      <dgm:prSet presAssocID="{D0CF815E-90C3-4EE7-86D8-2A5A44BAE5FD}" presName="tx1" presStyleLbl="revTx" presStyleIdx="0" presStyleCnt="5"/>
      <dgm:spPr/>
    </dgm:pt>
    <dgm:pt modelId="{E4B7A399-5C6F-46C0-A247-B9F0399F821B}" type="pres">
      <dgm:prSet presAssocID="{D0CF815E-90C3-4EE7-86D8-2A5A44BAE5FD}" presName="vert1" presStyleCnt="0"/>
      <dgm:spPr/>
    </dgm:pt>
    <dgm:pt modelId="{43E6C398-FC4A-4746-9775-D44AD5CD98FD}" type="pres">
      <dgm:prSet presAssocID="{3AEA8E84-C2A2-411B-B04F-0CA34D673202}" presName="thickLine" presStyleLbl="alignNode1" presStyleIdx="1" presStyleCnt="5"/>
      <dgm:spPr/>
    </dgm:pt>
    <dgm:pt modelId="{4E1C8495-CA47-4C6B-9D7B-601EEA0170EF}" type="pres">
      <dgm:prSet presAssocID="{3AEA8E84-C2A2-411B-B04F-0CA34D673202}" presName="horz1" presStyleCnt="0"/>
      <dgm:spPr/>
    </dgm:pt>
    <dgm:pt modelId="{6FAFDE7D-DBCB-4AE1-9C54-EB6EB448E733}" type="pres">
      <dgm:prSet presAssocID="{3AEA8E84-C2A2-411B-B04F-0CA34D673202}" presName="tx1" presStyleLbl="revTx" presStyleIdx="1" presStyleCnt="5"/>
      <dgm:spPr/>
    </dgm:pt>
    <dgm:pt modelId="{1E94C507-2B8E-4564-B59B-33B2195BA2D5}" type="pres">
      <dgm:prSet presAssocID="{3AEA8E84-C2A2-411B-B04F-0CA34D673202}" presName="vert1" presStyleCnt="0"/>
      <dgm:spPr/>
    </dgm:pt>
    <dgm:pt modelId="{A893BD9C-6110-492C-9D7C-9169A4892258}" type="pres">
      <dgm:prSet presAssocID="{5FF2D9A8-19C6-471E-A20A-C449D702542E}" presName="thickLine" presStyleLbl="alignNode1" presStyleIdx="2" presStyleCnt="5"/>
      <dgm:spPr/>
    </dgm:pt>
    <dgm:pt modelId="{74597C39-45B1-497E-967A-3B522E636F58}" type="pres">
      <dgm:prSet presAssocID="{5FF2D9A8-19C6-471E-A20A-C449D702542E}" presName="horz1" presStyleCnt="0"/>
      <dgm:spPr/>
    </dgm:pt>
    <dgm:pt modelId="{CE031963-A21D-4A44-85BC-8B6994954AD5}" type="pres">
      <dgm:prSet presAssocID="{5FF2D9A8-19C6-471E-A20A-C449D702542E}" presName="tx1" presStyleLbl="revTx" presStyleIdx="2" presStyleCnt="5"/>
      <dgm:spPr/>
    </dgm:pt>
    <dgm:pt modelId="{FE5A9CAC-DEA7-4572-9D6D-4602F94FAD49}" type="pres">
      <dgm:prSet presAssocID="{5FF2D9A8-19C6-471E-A20A-C449D702542E}" presName="vert1" presStyleCnt="0"/>
      <dgm:spPr/>
    </dgm:pt>
    <dgm:pt modelId="{9F166126-0561-4C76-BE8D-214D62364219}" type="pres">
      <dgm:prSet presAssocID="{651DC189-F348-4205-92ED-7A775458B792}" presName="thickLine" presStyleLbl="alignNode1" presStyleIdx="3" presStyleCnt="5"/>
      <dgm:spPr/>
    </dgm:pt>
    <dgm:pt modelId="{49FDB6EF-7D64-4167-9BDF-4EC157F2516A}" type="pres">
      <dgm:prSet presAssocID="{651DC189-F348-4205-92ED-7A775458B792}" presName="horz1" presStyleCnt="0"/>
      <dgm:spPr/>
    </dgm:pt>
    <dgm:pt modelId="{8AA6FDAB-3EF7-4BDC-85AF-0F481E881C2E}" type="pres">
      <dgm:prSet presAssocID="{651DC189-F348-4205-92ED-7A775458B792}" presName="tx1" presStyleLbl="revTx" presStyleIdx="3" presStyleCnt="5"/>
      <dgm:spPr/>
    </dgm:pt>
    <dgm:pt modelId="{34DE89DD-A508-4E1A-8A16-B34EEFB3D348}" type="pres">
      <dgm:prSet presAssocID="{651DC189-F348-4205-92ED-7A775458B792}" presName="vert1" presStyleCnt="0"/>
      <dgm:spPr/>
    </dgm:pt>
    <dgm:pt modelId="{1F3A83CB-39FA-4CE6-84FC-311F6D7E84F8}" type="pres">
      <dgm:prSet presAssocID="{854E0CD6-90C1-4C73-BEB4-BA115EB95E82}" presName="thickLine" presStyleLbl="alignNode1" presStyleIdx="4" presStyleCnt="5"/>
      <dgm:spPr/>
    </dgm:pt>
    <dgm:pt modelId="{C230034D-7BC7-45BA-9204-94DEA5A00739}" type="pres">
      <dgm:prSet presAssocID="{854E0CD6-90C1-4C73-BEB4-BA115EB95E82}" presName="horz1" presStyleCnt="0"/>
      <dgm:spPr/>
    </dgm:pt>
    <dgm:pt modelId="{AC62649D-C861-403A-A5A8-7D481773B9F5}" type="pres">
      <dgm:prSet presAssocID="{854E0CD6-90C1-4C73-BEB4-BA115EB95E82}" presName="tx1" presStyleLbl="revTx" presStyleIdx="4" presStyleCnt="5"/>
      <dgm:spPr/>
    </dgm:pt>
    <dgm:pt modelId="{1150359A-FD88-4450-9F1C-DFEB7458C7FD}" type="pres">
      <dgm:prSet presAssocID="{854E0CD6-90C1-4C73-BEB4-BA115EB95E82}" presName="vert1" presStyleCnt="0"/>
      <dgm:spPr/>
    </dgm:pt>
  </dgm:ptLst>
  <dgm:cxnLst>
    <dgm:cxn modelId="{C1B71271-5620-4B18-BFA8-428814C39EFE}" type="presOf" srcId="{3AEA8E84-C2A2-411B-B04F-0CA34D673202}" destId="{6FAFDE7D-DBCB-4AE1-9C54-EB6EB448E733}" srcOrd="0" destOrd="0" presId="urn:microsoft.com/office/officeart/2008/layout/LinedList"/>
    <dgm:cxn modelId="{C4F81D83-7429-4CCE-B876-112BAFA2901D}" type="presOf" srcId="{E0EAB951-1700-4DD6-847A-D78A29E8C183}" destId="{2C9AD683-AF00-492B-9225-E0C7724D3F09}" srcOrd="0" destOrd="0" presId="urn:microsoft.com/office/officeart/2008/layout/LinedList"/>
    <dgm:cxn modelId="{BBF0A49B-62D6-4825-B619-8A553FD1FA11}" type="presOf" srcId="{854E0CD6-90C1-4C73-BEB4-BA115EB95E82}" destId="{AC62649D-C861-403A-A5A8-7D481773B9F5}" srcOrd="0" destOrd="0" presId="urn:microsoft.com/office/officeart/2008/layout/LinedList"/>
    <dgm:cxn modelId="{F29A98A4-94E7-4F6F-A76F-C17910FC7E0C}" srcId="{E0EAB951-1700-4DD6-847A-D78A29E8C183}" destId="{854E0CD6-90C1-4C73-BEB4-BA115EB95E82}" srcOrd="4" destOrd="0" parTransId="{6E10439E-9D87-4ED0-9E47-996162219F9F}" sibTransId="{2473A0F7-D255-445E-9F27-3D4C78B3D92F}"/>
    <dgm:cxn modelId="{D0B3D5A6-D5A4-41C8-BEF0-282F8C16E5B5}" type="presOf" srcId="{651DC189-F348-4205-92ED-7A775458B792}" destId="{8AA6FDAB-3EF7-4BDC-85AF-0F481E881C2E}" srcOrd="0" destOrd="0" presId="urn:microsoft.com/office/officeart/2008/layout/LinedList"/>
    <dgm:cxn modelId="{837108B3-0CD4-4E65-8D47-466A9D63741C}" type="presOf" srcId="{D0CF815E-90C3-4EE7-86D8-2A5A44BAE5FD}" destId="{EC0311F0-A2C5-42D4-AC36-5CA9AD0779BE}" srcOrd="0" destOrd="0" presId="urn:microsoft.com/office/officeart/2008/layout/LinedList"/>
    <dgm:cxn modelId="{F46D31CC-8948-4568-B553-F890E3AAB644}" srcId="{E0EAB951-1700-4DD6-847A-D78A29E8C183}" destId="{5FF2D9A8-19C6-471E-A20A-C449D702542E}" srcOrd="2" destOrd="0" parTransId="{83D19A8C-2827-4570-988E-3694692CEDD4}" sibTransId="{B254BCDB-9056-4B4F-A524-3AF2650AFBCF}"/>
    <dgm:cxn modelId="{EB9FFBCD-F1B1-4D9B-8A6B-CE9277A0B336}" srcId="{E0EAB951-1700-4DD6-847A-D78A29E8C183}" destId="{3AEA8E84-C2A2-411B-B04F-0CA34D673202}" srcOrd="1" destOrd="0" parTransId="{29695E60-4F38-4D22-9FE4-7482275984E5}" sibTransId="{8DB1044F-8BBA-480A-AAD6-53976853E0D2}"/>
    <dgm:cxn modelId="{73A107D1-EBF1-451C-878C-66DE6DD4F8B0}" srcId="{E0EAB951-1700-4DD6-847A-D78A29E8C183}" destId="{D0CF815E-90C3-4EE7-86D8-2A5A44BAE5FD}" srcOrd="0" destOrd="0" parTransId="{28B71704-073B-4479-9B42-C73FE075E0D0}" sibTransId="{93C574FD-2437-42AF-8BE3-4116206EE2EB}"/>
    <dgm:cxn modelId="{B19EBED2-8378-41FE-865F-471BD78A7FC9}" type="presOf" srcId="{5FF2D9A8-19C6-471E-A20A-C449D702542E}" destId="{CE031963-A21D-4A44-85BC-8B6994954AD5}" srcOrd="0" destOrd="0" presId="urn:microsoft.com/office/officeart/2008/layout/LinedList"/>
    <dgm:cxn modelId="{5EF972F2-5779-4625-8424-FE20D4DBAC6E}" srcId="{E0EAB951-1700-4DD6-847A-D78A29E8C183}" destId="{651DC189-F348-4205-92ED-7A775458B792}" srcOrd="3" destOrd="0" parTransId="{E034B19D-F800-4367-9743-9A8195C56AC4}" sibTransId="{48C6EC6A-03BC-48BE-A3B3-148DFE513890}"/>
    <dgm:cxn modelId="{518E8E14-32DD-4D77-A2F8-C5CFBC3E0297}" type="presParOf" srcId="{2C9AD683-AF00-492B-9225-E0C7724D3F09}" destId="{4EFF86F6-D964-44AB-A13D-FBCD8E2ACE52}" srcOrd="0" destOrd="0" presId="urn:microsoft.com/office/officeart/2008/layout/LinedList"/>
    <dgm:cxn modelId="{C76D376C-B0AF-4E89-B075-623906FC630D}" type="presParOf" srcId="{2C9AD683-AF00-492B-9225-E0C7724D3F09}" destId="{39ED96E0-8C57-4E5F-97F8-A8C9951B7455}" srcOrd="1" destOrd="0" presId="urn:microsoft.com/office/officeart/2008/layout/LinedList"/>
    <dgm:cxn modelId="{FB141B9D-82DA-4111-B8D4-A3370A1E6D8D}" type="presParOf" srcId="{39ED96E0-8C57-4E5F-97F8-A8C9951B7455}" destId="{EC0311F0-A2C5-42D4-AC36-5CA9AD0779BE}" srcOrd="0" destOrd="0" presId="urn:microsoft.com/office/officeart/2008/layout/LinedList"/>
    <dgm:cxn modelId="{E67CA9B9-0327-4843-9B34-498F046694A2}" type="presParOf" srcId="{39ED96E0-8C57-4E5F-97F8-A8C9951B7455}" destId="{E4B7A399-5C6F-46C0-A247-B9F0399F821B}" srcOrd="1" destOrd="0" presId="urn:microsoft.com/office/officeart/2008/layout/LinedList"/>
    <dgm:cxn modelId="{90B1676F-2D0D-4A30-ADB1-37051A01880A}" type="presParOf" srcId="{2C9AD683-AF00-492B-9225-E0C7724D3F09}" destId="{43E6C398-FC4A-4746-9775-D44AD5CD98FD}" srcOrd="2" destOrd="0" presId="urn:microsoft.com/office/officeart/2008/layout/LinedList"/>
    <dgm:cxn modelId="{6A62EA2C-3E6E-4136-93D5-0185EB7C7B7D}" type="presParOf" srcId="{2C9AD683-AF00-492B-9225-E0C7724D3F09}" destId="{4E1C8495-CA47-4C6B-9D7B-601EEA0170EF}" srcOrd="3" destOrd="0" presId="urn:microsoft.com/office/officeart/2008/layout/LinedList"/>
    <dgm:cxn modelId="{1FEF3E89-AE4B-4A6B-AD51-047F38FAFEE6}" type="presParOf" srcId="{4E1C8495-CA47-4C6B-9D7B-601EEA0170EF}" destId="{6FAFDE7D-DBCB-4AE1-9C54-EB6EB448E733}" srcOrd="0" destOrd="0" presId="urn:microsoft.com/office/officeart/2008/layout/LinedList"/>
    <dgm:cxn modelId="{E1B46178-6D4B-41F2-80B4-F39F648029E1}" type="presParOf" srcId="{4E1C8495-CA47-4C6B-9D7B-601EEA0170EF}" destId="{1E94C507-2B8E-4564-B59B-33B2195BA2D5}" srcOrd="1" destOrd="0" presId="urn:microsoft.com/office/officeart/2008/layout/LinedList"/>
    <dgm:cxn modelId="{30BFF03A-5254-4AE7-8F36-D5DA6B4BDA2F}" type="presParOf" srcId="{2C9AD683-AF00-492B-9225-E0C7724D3F09}" destId="{A893BD9C-6110-492C-9D7C-9169A4892258}" srcOrd="4" destOrd="0" presId="urn:microsoft.com/office/officeart/2008/layout/LinedList"/>
    <dgm:cxn modelId="{6D97F093-4D8C-4FD5-A5D7-CA0E2995C267}" type="presParOf" srcId="{2C9AD683-AF00-492B-9225-E0C7724D3F09}" destId="{74597C39-45B1-497E-967A-3B522E636F58}" srcOrd="5" destOrd="0" presId="urn:microsoft.com/office/officeart/2008/layout/LinedList"/>
    <dgm:cxn modelId="{324FA7A2-D3FE-4599-BB40-C5D09CD2D2FA}" type="presParOf" srcId="{74597C39-45B1-497E-967A-3B522E636F58}" destId="{CE031963-A21D-4A44-85BC-8B6994954AD5}" srcOrd="0" destOrd="0" presId="urn:microsoft.com/office/officeart/2008/layout/LinedList"/>
    <dgm:cxn modelId="{2876533E-2566-400F-897B-44D63E1A31AA}" type="presParOf" srcId="{74597C39-45B1-497E-967A-3B522E636F58}" destId="{FE5A9CAC-DEA7-4572-9D6D-4602F94FAD49}" srcOrd="1" destOrd="0" presId="urn:microsoft.com/office/officeart/2008/layout/LinedList"/>
    <dgm:cxn modelId="{D65B4A4E-F949-45C3-9634-8F60FE205802}" type="presParOf" srcId="{2C9AD683-AF00-492B-9225-E0C7724D3F09}" destId="{9F166126-0561-4C76-BE8D-214D62364219}" srcOrd="6" destOrd="0" presId="urn:microsoft.com/office/officeart/2008/layout/LinedList"/>
    <dgm:cxn modelId="{493D3418-3A0E-4BC4-A429-20D87041AC56}" type="presParOf" srcId="{2C9AD683-AF00-492B-9225-E0C7724D3F09}" destId="{49FDB6EF-7D64-4167-9BDF-4EC157F2516A}" srcOrd="7" destOrd="0" presId="urn:microsoft.com/office/officeart/2008/layout/LinedList"/>
    <dgm:cxn modelId="{4BBA9E05-5CE8-43E8-8943-0ECD8EB2AD5D}" type="presParOf" srcId="{49FDB6EF-7D64-4167-9BDF-4EC157F2516A}" destId="{8AA6FDAB-3EF7-4BDC-85AF-0F481E881C2E}" srcOrd="0" destOrd="0" presId="urn:microsoft.com/office/officeart/2008/layout/LinedList"/>
    <dgm:cxn modelId="{647682EC-756E-4E9C-8BA1-44BA7AD92408}" type="presParOf" srcId="{49FDB6EF-7D64-4167-9BDF-4EC157F2516A}" destId="{34DE89DD-A508-4E1A-8A16-B34EEFB3D348}" srcOrd="1" destOrd="0" presId="urn:microsoft.com/office/officeart/2008/layout/LinedList"/>
    <dgm:cxn modelId="{C0991D07-AF59-44C4-A89B-7A40F2BEFFF5}" type="presParOf" srcId="{2C9AD683-AF00-492B-9225-E0C7724D3F09}" destId="{1F3A83CB-39FA-4CE6-84FC-311F6D7E84F8}" srcOrd="8" destOrd="0" presId="urn:microsoft.com/office/officeart/2008/layout/LinedList"/>
    <dgm:cxn modelId="{FC7CE11C-C75F-422E-9ECB-C8599000F9E0}" type="presParOf" srcId="{2C9AD683-AF00-492B-9225-E0C7724D3F09}" destId="{C230034D-7BC7-45BA-9204-94DEA5A00739}" srcOrd="9" destOrd="0" presId="urn:microsoft.com/office/officeart/2008/layout/LinedList"/>
    <dgm:cxn modelId="{5E1571B3-E4E0-4B21-95E4-086729309474}" type="presParOf" srcId="{C230034D-7BC7-45BA-9204-94DEA5A00739}" destId="{AC62649D-C861-403A-A5A8-7D481773B9F5}" srcOrd="0" destOrd="0" presId="urn:microsoft.com/office/officeart/2008/layout/LinedList"/>
    <dgm:cxn modelId="{71DD6484-4780-4600-A630-FFE89E708E04}" type="presParOf" srcId="{C230034D-7BC7-45BA-9204-94DEA5A00739}" destId="{1150359A-FD88-4450-9F1C-DFEB7458C7F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887C71-817A-43A3-AB36-52785143225D}"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4B47D69B-8030-43E1-8614-D901825CB74B}">
      <dgm:prSet/>
      <dgm:spPr/>
      <dgm:t>
        <a:bodyPr/>
        <a:lstStyle/>
        <a:p>
          <a:r>
            <a:rPr lang="en-US" dirty="0"/>
            <a:t>Decisions that </a:t>
          </a:r>
          <a:r>
            <a:rPr lang="en-US" b="1" i="1" dirty="0"/>
            <a:t>cannot</a:t>
          </a:r>
          <a:r>
            <a:rPr lang="en-US" dirty="0"/>
            <a:t> be made by another person</a:t>
          </a:r>
        </a:p>
      </dgm:t>
    </dgm:pt>
    <dgm:pt modelId="{4C61BC03-FDB4-4DA5-8067-B999E76091E4}" type="parTrans" cxnId="{2AE8FADD-5FB8-4189-A872-3D9DA773C5B5}">
      <dgm:prSet/>
      <dgm:spPr/>
      <dgm:t>
        <a:bodyPr/>
        <a:lstStyle/>
        <a:p>
          <a:endParaRPr lang="en-US"/>
        </a:p>
      </dgm:t>
    </dgm:pt>
    <dgm:pt modelId="{B49CAF30-3F86-4359-9220-A8F79570CC96}" type="sibTrans" cxnId="{2AE8FADD-5FB8-4189-A872-3D9DA773C5B5}">
      <dgm:prSet/>
      <dgm:spPr/>
      <dgm:t>
        <a:bodyPr/>
        <a:lstStyle/>
        <a:p>
          <a:endParaRPr lang="en-US"/>
        </a:p>
      </dgm:t>
    </dgm:pt>
    <dgm:pt modelId="{620B3E44-24B9-40AA-8AC5-733D06F4DA66}">
      <dgm:prSet/>
      <dgm:spPr/>
      <dgm:t>
        <a:bodyPr/>
        <a:lstStyle/>
        <a:p>
          <a:pPr>
            <a:lnSpc>
              <a:spcPct val="100000"/>
            </a:lnSpc>
          </a:pPr>
          <a:r>
            <a:rPr lang="en-US" dirty="0"/>
            <a:t>Marry</a:t>
          </a:r>
        </a:p>
      </dgm:t>
    </dgm:pt>
    <dgm:pt modelId="{9723BEDB-B382-4FE8-A19D-48DBAA714D18}" type="parTrans" cxnId="{E4CE18FB-6E2A-49A0-9744-35B403BC32F1}">
      <dgm:prSet/>
      <dgm:spPr/>
      <dgm:t>
        <a:bodyPr/>
        <a:lstStyle/>
        <a:p>
          <a:endParaRPr lang="en-US"/>
        </a:p>
      </dgm:t>
    </dgm:pt>
    <dgm:pt modelId="{B86D6553-44E2-4713-9A95-08644D3D1E2F}" type="sibTrans" cxnId="{E4CE18FB-6E2A-49A0-9744-35B403BC32F1}">
      <dgm:prSet/>
      <dgm:spPr/>
      <dgm:t>
        <a:bodyPr/>
        <a:lstStyle/>
        <a:p>
          <a:endParaRPr lang="en-US"/>
        </a:p>
      </dgm:t>
    </dgm:pt>
    <dgm:pt modelId="{3E370A6F-29B2-464C-8BD7-78B9EA294D58}">
      <dgm:prSet/>
      <dgm:spPr/>
      <dgm:t>
        <a:bodyPr/>
        <a:lstStyle/>
        <a:p>
          <a:pPr>
            <a:lnSpc>
              <a:spcPct val="100000"/>
            </a:lnSpc>
          </a:pPr>
          <a:r>
            <a:rPr lang="en-US" dirty="0"/>
            <a:t>Vote	</a:t>
          </a:r>
        </a:p>
      </dgm:t>
    </dgm:pt>
    <dgm:pt modelId="{7562EAD4-FB2D-4B15-BEAB-481A9EEDB3AF}" type="parTrans" cxnId="{625A2237-BDCD-4D28-AE4C-A4B0221C8D20}">
      <dgm:prSet/>
      <dgm:spPr/>
      <dgm:t>
        <a:bodyPr/>
        <a:lstStyle/>
        <a:p>
          <a:endParaRPr lang="en-US"/>
        </a:p>
      </dgm:t>
    </dgm:pt>
    <dgm:pt modelId="{581C6EA0-192E-4A60-854D-157FEE4EFA1E}" type="sibTrans" cxnId="{625A2237-BDCD-4D28-AE4C-A4B0221C8D20}">
      <dgm:prSet/>
      <dgm:spPr/>
      <dgm:t>
        <a:bodyPr/>
        <a:lstStyle/>
        <a:p>
          <a:endParaRPr lang="en-US"/>
        </a:p>
      </dgm:t>
    </dgm:pt>
    <dgm:pt modelId="{A4F7E403-FAAC-4963-86BD-D3D818D79507}">
      <dgm:prSet/>
      <dgm:spPr/>
      <dgm:t>
        <a:bodyPr/>
        <a:lstStyle/>
        <a:p>
          <a:pPr>
            <a:lnSpc>
              <a:spcPct val="100000"/>
            </a:lnSpc>
          </a:pPr>
          <a:r>
            <a:rPr lang="en-US" dirty="0"/>
            <a:t>Seek or retain employment</a:t>
          </a:r>
        </a:p>
      </dgm:t>
    </dgm:pt>
    <dgm:pt modelId="{02F3ACE8-BEC7-4668-8FA2-BE144E3FDAFD}" type="parTrans" cxnId="{D245E122-3998-49DE-8206-4549597B623C}">
      <dgm:prSet/>
      <dgm:spPr/>
      <dgm:t>
        <a:bodyPr/>
        <a:lstStyle/>
        <a:p>
          <a:endParaRPr lang="en-US"/>
        </a:p>
      </dgm:t>
    </dgm:pt>
    <dgm:pt modelId="{1BA1BFAE-3B48-4171-8159-1DD8AA15C253}" type="sibTrans" cxnId="{D245E122-3998-49DE-8206-4549597B623C}">
      <dgm:prSet/>
      <dgm:spPr/>
      <dgm:t>
        <a:bodyPr/>
        <a:lstStyle/>
        <a:p>
          <a:endParaRPr lang="en-US"/>
        </a:p>
      </dgm:t>
    </dgm:pt>
    <dgm:pt modelId="{D22EC0DD-DF2D-49FA-8D31-DC10D194AC90}">
      <dgm:prSet/>
      <dgm:spPr/>
      <dgm:t>
        <a:bodyPr/>
        <a:lstStyle/>
        <a:p>
          <a:r>
            <a:rPr lang="en-US" dirty="0"/>
            <a:t>Decisions that </a:t>
          </a:r>
          <a:r>
            <a:rPr lang="en-US" b="1" i="1" dirty="0"/>
            <a:t>can</a:t>
          </a:r>
          <a:r>
            <a:rPr lang="en-US" dirty="0"/>
            <a:t> be made by another person</a:t>
          </a:r>
        </a:p>
      </dgm:t>
    </dgm:pt>
    <dgm:pt modelId="{A7AF8B9B-68DD-443A-8683-27144CF1C9A2}" type="parTrans" cxnId="{80C7EB0C-F7BE-4FF8-9AE0-27085C860A57}">
      <dgm:prSet/>
      <dgm:spPr/>
      <dgm:t>
        <a:bodyPr/>
        <a:lstStyle/>
        <a:p>
          <a:endParaRPr lang="en-US"/>
        </a:p>
      </dgm:t>
    </dgm:pt>
    <dgm:pt modelId="{B1725C31-765F-4F90-8C36-CD1427257729}" type="sibTrans" cxnId="{80C7EB0C-F7BE-4FF8-9AE0-27085C860A57}">
      <dgm:prSet/>
      <dgm:spPr/>
      <dgm:t>
        <a:bodyPr/>
        <a:lstStyle/>
        <a:p>
          <a:endParaRPr lang="en-US"/>
        </a:p>
      </dgm:t>
    </dgm:pt>
    <dgm:pt modelId="{51F6D669-8EF7-4239-A6B5-ECE7F0EADB8B}">
      <dgm:prSet/>
      <dgm:spPr/>
      <dgm:t>
        <a:bodyPr/>
        <a:lstStyle/>
        <a:p>
          <a:pPr>
            <a:lnSpc>
              <a:spcPct val="100000"/>
            </a:lnSpc>
          </a:pPr>
          <a:r>
            <a:rPr lang="en-US" dirty="0"/>
            <a:t>Contract</a:t>
          </a:r>
        </a:p>
      </dgm:t>
    </dgm:pt>
    <dgm:pt modelId="{0E4B0B49-A651-4750-9B1F-5CE3BCD87D14}" type="parTrans" cxnId="{F3699FD3-E876-4082-B299-39EA53ADF732}">
      <dgm:prSet/>
      <dgm:spPr/>
      <dgm:t>
        <a:bodyPr/>
        <a:lstStyle/>
        <a:p>
          <a:endParaRPr lang="en-US"/>
        </a:p>
      </dgm:t>
    </dgm:pt>
    <dgm:pt modelId="{21447DCB-C001-43D1-A070-77BDC5E82241}" type="sibTrans" cxnId="{F3699FD3-E876-4082-B299-39EA53ADF732}">
      <dgm:prSet/>
      <dgm:spPr/>
      <dgm:t>
        <a:bodyPr/>
        <a:lstStyle/>
        <a:p>
          <a:endParaRPr lang="en-US"/>
        </a:p>
      </dgm:t>
    </dgm:pt>
    <dgm:pt modelId="{BEC143D3-1165-4D91-B9B0-A9F75746B225}">
      <dgm:prSet/>
      <dgm:spPr/>
      <dgm:t>
        <a:bodyPr/>
        <a:lstStyle/>
        <a:p>
          <a:pPr>
            <a:lnSpc>
              <a:spcPct val="100000"/>
            </a:lnSpc>
          </a:pPr>
          <a:r>
            <a:rPr lang="en-US" dirty="0"/>
            <a:t>Sue and defend lawsuits</a:t>
          </a:r>
        </a:p>
      </dgm:t>
    </dgm:pt>
    <dgm:pt modelId="{8CBBF287-41AE-4F69-85BF-764C9424007A}" type="parTrans" cxnId="{816FA2F3-47E1-4A38-9503-0F0B5BA6A04B}">
      <dgm:prSet/>
      <dgm:spPr/>
      <dgm:t>
        <a:bodyPr/>
        <a:lstStyle/>
        <a:p>
          <a:endParaRPr lang="en-US"/>
        </a:p>
      </dgm:t>
    </dgm:pt>
    <dgm:pt modelId="{0A08CB77-9E34-46F8-9746-741FD48F8D73}" type="sibTrans" cxnId="{816FA2F3-47E1-4A38-9503-0F0B5BA6A04B}">
      <dgm:prSet/>
      <dgm:spPr/>
      <dgm:t>
        <a:bodyPr/>
        <a:lstStyle/>
        <a:p>
          <a:endParaRPr lang="en-US"/>
        </a:p>
      </dgm:t>
    </dgm:pt>
    <dgm:pt modelId="{54F6F835-CCEE-429D-87E0-9E6B703F1A29}">
      <dgm:prSet/>
      <dgm:spPr/>
      <dgm:t>
        <a:bodyPr/>
        <a:lstStyle/>
        <a:p>
          <a:pPr>
            <a:lnSpc>
              <a:spcPct val="100000"/>
            </a:lnSpc>
          </a:pPr>
          <a:r>
            <a:rPr lang="en-US" dirty="0"/>
            <a:t>Apply for government benefits</a:t>
          </a:r>
        </a:p>
      </dgm:t>
    </dgm:pt>
    <dgm:pt modelId="{82731BE3-9B38-44C3-A73F-F70A73AFA39F}" type="parTrans" cxnId="{BA464936-ED12-4ACD-A83B-9DA8B38C5235}">
      <dgm:prSet/>
      <dgm:spPr/>
      <dgm:t>
        <a:bodyPr/>
        <a:lstStyle/>
        <a:p>
          <a:endParaRPr lang="en-US"/>
        </a:p>
      </dgm:t>
    </dgm:pt>
    <dgm:pt modelId="{A793E02D-9E46-45CE-BFD9-005A2104D4C0}" type="sibTrans" cxnId="{BA464936-ED12-4ACD-A83B-9DA8B38C5235}">
      <dgm:prSet/>
      <dgm:spPr/>
      <dgm:t>
        <a:bodyPr/>
        <a:lstStyle/>
        <a:p>
          <a:endParaRPr lang="en-US"/>
        </a:p>
      </dgm:t>
    </dgm:pt>
    <dgm:pt modelId="{6F10336F-F589-47E5-AC90-2099CC17314C}">
      <dgm:prSet/>
      <dgm:spPr/>
      <dgm:t>
        <a:bodyPr/>
        <a:lstStyle/>
        <a:p>
          <a:pPr>
            <a:lnSpc>
              <a:spcPct val="100000"/>
            </a:lnSpc>
          </a:pPr>
          <a:r>
            <a:rPr lang="en-US" dirty="0"/>
            <a:t>Manage money or property</a:t>
          </a:r>
        </a:p>
      </dgm:t>
    </dgm:pt>
    <dgm:pt modelId="{3B119BC2-CB09-4702-8AD5-496CEB5164A1}" type="parTrans" cxnId="{5171DD2E-741E-42E4-B425-B10A2E975C1C}">
      <dgm:prSet/>
      <dgm:spPr/>
      <dgm:t>
        <a:bodyPr/>
        <a:lstStyle/>
        <a:p>
          <a:endParaRPr lang="en-US"/>
        </a:p>
      </dgm:t>
    </dgm:pt>
    <dgm:pt modelId="{DCEE7350-5F91-4A8B-82F4-ECBAD7133504}" type="sibTrans" cxnId="{5171DD2E-741E-42E4-B425-B10A2E975C1C}">
      <dgm:prSet/>
      <dgm:spPr/>
      <dgm:t>
        <a:bodyPr/>
        <a:lstStyle/>
        <a:p>
          <a:endParaRPr lang="en-US"/>
        </a:p>
      </dgm:t>
    </dgm:pt>
    <dgm:pt modelId="{A8FF6B68-B185-495D-AD35-4CD6E69921CA}">
      <dgm:prSet/>
      <dgm:spPr/>
      <dgm:t>
        <a:bodyPr/>
        <a:lstStyle/>
        <a:p>
          <a:pPr>
            <a:lnSpc>
              <a:spcPct val="100000"/>
            </a:lnSpc>
          </a:pPr>
          <a:r>
            <a:rPr lang="en-US" dirty="0"/>
            <a:t>Decide where to live</a:t>
          </a:r>
        </a:p>
      </dgm:t>
    </dgm:pt>
    <dgm:pt modelId="{B0F47584-0D92-4678-8A6D-168289DC5F72}" type="parTrans" cxnId="{32BA6AA6-EA9C-42DE-881A-11B852E76D3F}">
      <dgm:prSet/>
      <dgm:spPr/>
      <dgm:t>
        <a:bodyPr/>
        <a:lstStyle/>
        <a:p>
          <a:endParaRPr lang="en-US"/>
        </a:p>
      </dgm:t>
    </dgm:pt>
    <dgm:pt modelId="{A598CC6C-151D-4679-8D29-9D33D14F024A}" type="sibTrans" cxnId="{32BA6AA6-EA9C-42DE-881A-11B852E76D3F}">
      <dgm:prSet/>
      <dgm:spPr/>
      <dgm:t>
        <a:bodyPr/>
        <a:lstStyle/>
        <a:p>
          <a:endParaRPr lang="en-US"/>
        </a:p>
      </dgm:t>
    </dgm:pt>
    <dgm:pt modelId="{8FE8ADBC-D41F-4C04-8A26-FFC6A0775461}">
      <dgm:prSet/>
      <dgm:spPr/>
      <dgm:t>
        <a:bodyPr/>
        <a:lstStyle/>
        <a:p>
          <a:pPr>
            <a:lnSpc>
              <a:spcPct val="100000"/>
            </a:lnSpc>
          </a:pPr>
          <a:r>
            <a:rPr lang="en-US" dirty="0"/>
            <a:t>Consent to medical treatment</a:t>
          </a:r>
        </a:p>
      </dgm:t>
    </dgm:pt>
    <dgm:pt modelId="{C21B0D27-754B-41D5-8632-0877C398D2E2}" type="parTrans" cxnId="{B2FA9632-4175-46F3-8EF8-854C247D4451}">
      <dgm:prSet/>
      <dgm:spPr/>
      <dgm:t>
        <a:bodyPr/>
        <a:lstStyle/>
        <a:p>
          <a:endParaRPr lang="en-US"/>
        </a:p>
      </dgm:t>
    </dgm:pt>
    <dgm:pt modelId="{88CEC85A-7BF7-478C-91C4-6C47A8A8C655}" type="sibTrans" cxnId="{B2FA9632-4175-46F3-8EF8-854C247D4451}">
      <dgm:prSet/>
      <dgm:spPr/>
      <dgm:t>
        <a:bodyPr/>
        <a:lstStyle/>
        <a:p>
          <a:endParaRPr lang="en-US"/>
        </a:p>
      </dgm:t>
    </dgm:pt>
    <dgm:pt modelId="{3803B77C-CC1E-4AF6-B45B-46A4E0844596}">
      <dgm:prSet/>
      <dgm:spPr/>
      <dgm:t>
        <a:bodyPr/>
        <a:lstStyle/>
        <a:p>
          <a:pPr>
            <a:lnSpc>
              <a:spcPct val="100000"/>
            </a:lnSpc>
          </a:pPr>
          <a:r>
            <a:rPr lang="en-US" dirty="0"/>
            <a:t>Decide with whom to associate or be friends with</a:t>
          </a:r>
        </a:p>
      </dgm:t>
    </dgm:pt>
    <dgm:pt modelId="{DAA70AEF-2F76-4E88-91DA-33B7F0BEE398}" type="parTrans" cxnId="{359FAD54-272A-41D4-AE79-11D9FCEE84E5}">
      <dgm:prSet/>
      <dgm:spPr/>
      <dgm:t>
        <a:bodyPr/>
        <a:lstStyle/>
        <a:p>
          <a:endParaRPr lang="en-US"/>
        </a:p>
      </dgm:t>
    </dgm:pt>
    <dgm:pt modelId="{9D90E73C-9359-48C1-8309-4D17939439CA}" type="sibTrans" cxnId="{359FAD54-272A-41D4-AE79-11D9FCEE84E5}">
      <dgm:prSet/>
      <dgm:spPr/>
      <dgm:t>
        <a:bodyPr/>
        <a:lstStyle/>
        <a:p>
          <a:endParaRPr lang="en-US"/>
        </a:p>
      </dgm:t>
    </dgm:pt>
    <dgm:pt modelId="{A00B81FC-3947-4996-A43F-5CAC6226FDD3}">
      <dgm:prSet/>
      <dgm:spPr/>
      <dgm:t>
        <a:bodyPr/>
        <a:lstStyle/>
        <a:p>
          <a:r>
            <a:rPr lang="en-US" dirty="0"/>
            <a:t>Decisions that can be made by another person </a:t>
          </a:r>
          <a:br>
            <a:rPr lang="en-US" dirty="0"/>
          </a:br>
          <a:r>
            <a:rPr lang="en-US" b="1" i="1" dirty="0"/>
            <a:t>only with a court order</a:t>
          </a:r>
          <a:endParaRPr lang="en-US" b="1" dirty="0"/>
        </a:p>
      </dgm:t>
    </dgm:pt>
    <dgm:pt modelId="{36DF049E-F4C4-4D6B-AB02-3CA011BF0496}" type="parTrans" cxnId="{8A179ED8-BDF2-45FE-A90C-C2ED9D8655BB}">
      <dgm:prSet/>
      <dgm:spPr/>
      <dgm:t>
        <a:bodyPr/>
        <a:lstStyle/>
        <a:p>
          <a:endParaRPr lang="en-US"/>
        </a:p>
      </dgm:t>
    </dgm:pt>
    <dgm:pt modelId="{C3354808-34B1-4F26-8C18-FF0476E4134F}" type="sibTrans" cxnId="{8A179ED8-BDF2-45FE-A90C-C2ED9D8655BB}">
      <dgm:prSet/>
      <dgm:spPr/>
      <dgm:t>
        <a:bodyPr/>
        <a:lstStyle/>
        <a:p>
          <a:endParaRPr lang="en-US"/>
        </a:p>
      </dgm:t>
    </dgm:pt>
    <dgm:pt modelId="{F275C767-6E6F-43FD-8C06-A7388861D880}">
      <dgm:prSet/>
      <dgm:spPr/>
      <dgm:t>
        <a:bodyPr/>
        <a:lstStyle/>
        <a:p>
          <a:pPr>
            <a:lnSpc>
              <a:spcPct val="100000"/>
            </a:lnSpc>
          </a:pPr>
          <a:r>
            <a:rPr lang="en-US" dirty="0"/>
            <a:t>Consenting to experiments</a:t>
          </a:r>
        </a:p>
      </dgm:t>
    </dgm:pt>
    <dgm:pt modelId="{720DA580-7E5C-41CD-BFED-780035022809}" type="parTrans" cxnId="{46057A73-5DAA-4260-B1E5-9B2D069ECCF4}">
      <dgm:prSet/>
      <dgm:spPr/>
      <dgm:t>
        <a:bodyPr/>
        <a:lstStyle/>
        <a:p>
          <a:endParaRPr lang="en-US"/>
        </a:p>
      </dgm:t>
    </dgm:pt>
    <dgm:pt modelId="{8F7328A5-A286-4C58-BA18-E5776323C1E4}" type="sibTrans" cxnId="{46057A73-5DAA-4260-B1E5-9B2D069ECCF4}">
      <dgm:prSet/>
      <dgm:spPr/>
      <dgm:t>
        <a:bodyPr/>
        <a:lstStyle/>
        <a:p>
          <a:endParaRPr lang="en-US"/>
        </a:p>
      </dgm:t>
    </dgm:pt>
    <dgm:pt modelId="{93F923AA-2A91-4DC1-840F-08E01CA44729}">
      <dgm:prSet/>
      <dgm:spPr/>
      <dgm:t>
        <a:bodyPr/>
        <a:lstStyle/>
        <a:p>
          <a:pPr>
            <a:lnSpc>
              <a:spcPct val="100000"/>
            </a:lnSpc>
          </a:pPr>
          <a:r>
            <a:rPr lang="en-US" dirty="0"/>
            <a:t>Filing for divorce</a:t>
          </a:r>
        </a:p>
      </dgm:t>
    </dgm:pt>
    <dgm:pt modelId="{5AA4602B-A26D-42F9-9A82-3BDFF07ABA86}" type="parTrans" cxnId="{5F07C9F4-A5AD-4522-BE08-15A1B20D5CD3}">
      <dgm:prSet/>
      <dgm:spPr/>
      <dgm:t>
        <a:bodyPr/>
        <a:lstStyle/>
        <a:p>
          <a:endParaRPr lang="en-US"/>
        </a:p>
      </dgm:t>
    </dgm:pt>
    <dgm:pt modelId="{78B6D180-45BC-433F-805E-12AA463B5373}" type="sibTrans" cxnId="{5F07C9F4-A5AD-4522-BE08-15A1B20D5CD3}">
      <dgm:prSet/>
      <dgm:spPr/>
      <dgm:t>
        <a:bodyPr/>
        <a:lstStyle/>
        <a:p>
          <a:endParaRPr lang="en-US"/>
        </a:p>
      </dgm:t>
    </dgm:pt>
    <dgm:pt modelId="{A4BDC686-2FB8-46F4-91E4-2B60985C9F11}">
      <dgm:prSet/>
      <dgm:spPr/>
      <dgm:t>
        <a:bodyPr/>
        <a:lstStyle/>
        <a:p>
          <a:pPr>
            <a:lnSpc>
              <a:spcPct val="100000"/>
            </a:lnSpc>
          </a:pPr>
          <a:r>
            <a:rPr lang="en-US" dirty="0"/>
            <a:t>Consenting to termination of parental rights</a:t>
          </a:r>
        </a:p>
      </dgm:t>
    </dgm:pt>
    <dgm:pt modelId="{F3F8C315-3F38-4029-AA30-BDB1AD039911}" type="parTrans" cxnId="{DF08B63C-DB68-4254-B532-AC0B4A5ACF8E}">
      <dgm:prSet/>
      <dgm:spPr/>
      <dgm:t>
        <a:bodyPr/>
        <a:lstStyle/>
        <a:p>
          <a:endParaRPr lang="en-US"/>
        </a:p>
      </dgm:t>
    </dgm:pt>
    <dgm:pt modelId="{18D9F6E7-279A-45A4-B500-7EFE31D88C0A}" type="sibTrans" cxnId="{DF08B63C-DB68-4254-B532-AC0B4A5ACF8E}">
      <dgm:prSet/>
      <dgm:spPr/>
      <dgm:t>
        <a:bodyPr/>
        <a:lstStyle/>
        <a:p>
          <a:endParaRPr lang="en-US"/>
        </a:p>
      </dgm:t>
    </dgm:pt>
    <dgm:pt modelId="{04D2A2FC-58C0-4790-B1E8-11A809B09EA7}">
      <dgm:prSet/>
      <dgm:spPr/>
      <dgm:t>
        <a:bodyPr/>
        <a:lstStyle/>
        <a:p>
          <a:pPr>
            <a:lnSpc>
              <a:spcPct val="100000"/>
            </a:lnSpc>
          </a:pPr>
          <a:r>
            <a:rPr lang="en-US" dirty="0"/>
            <a:t>Consenting to sterilization or abortion</a:t>
          </a:r>
        </a:p>
      </dgm:t>
    </dgm:pt>
    <dgm:pt modelId="{558FAFA8-BD06-4A64-AC7D-12F95FBE92B1}" type="parTrans" cxnId="{9C48B3FD-BC7B-47FD-BF9E-1FBF501394B9}">
      <dgm:prSet/>
      <dgm:spPr/>
      <dgm:t>
        <a:bodyPr/>
        <a:lstStyle/>
        <a:p>
          <a:endParaRPr lang="en-US"/>
        </a:p>
      </dgm:t>
    </dgm:pt>
    <dgm:pt modelId="{9AB23841-F0B4-4F9E-8195-597BC0EEBA76}" type="sibTrans" cxnId="{9C48B3FD-BC7B-47FD-BF9E-1FBF501394B9}">
      <dgm:prSet/>
      <dgm:spPr/>
      <dgm:t>
        <a:bodyPr/>
        <a:lstStyle/>
        <a:p>
          <a:endParaRPr lang="en-US"/>
        </a:p>
      </dgm:t>
    </dgm:pt>
    <dgm:pt modelId="{8090A26B-13C7-4688-A342-18F1D8F44E24}">
      <dgm:prSet/>
      <dgm:spPr/>
      <dgm:t>
        <a:bodyPr/>
        <a:lstStyle/>
        <a:p>
          <a:pPr>
            <a:lnSpc>
              <a:spcPct val="100000"/>
            </a:lnSpc>
          </a:pPr>
          <a:r>
            <a:rPr lang="en-US" dirty="0"/>
            <a:t>Committing the person to a facility or institution</a:t>
          </a:r>
        </a:p>
      </dgm:t>
    </dgm:pt>
    <dgm:pt modelId="{A3F61DD3-1B46-492B-B939-5BF80C1A3563}" type="parTrans" cxnId="{9A1520A6-B377-42C5-80F0-BC3C2D346176}">
      <dgm:prSet/>
      <dgm:spPr/>
      <dgm:t>
        <a:bodyPr/>
        <a:lstStyle/>
        <a:p>
          <a:endParaRPr lang="en-US"/>
        </a:p>
      </dgm:t>
    </dgm:pt>
    <dgm:pt modelId="{8FD65539-2251-411D-9092-A17042C6B486}" type="sibTrans" cxnId="{9A1520A6-B377-42C5-80F0-BC3C2D346176}">
      <dgm:prSet/>
      <dgm:spPr/>
      <dgm:t>
        <a:bodyPr/>
        <a:lstStyle/>
        <a:p>
          <a:endParaRPr lang="en-US"/>
        </a:p>
      </dgm:t>
    </dgm:pt>
    <dgm:pt modelId="{A4DB8CDB-1385-4F11-ABC9-AD908D85E6B8}" type="pres">
      <dgm:prSet presAssocID="{B3887C71-817A-43A3-AB36-52785143225D}" presName="Name0" presStyleCnt="0">
        <dgm:presLayoutVars>
          <dgm:dir/>
          <dgm:animLvl val="lvl"/>
          <dgm:resizeHandles val="exact"/>
        </dgm:presLayoutVars>
      </dgm:prSet>
      <dgm:spPr/>
    </dgm:pt>
    <dgm:pt modelId="{1FB20EEF-30BA-4CA2-86D8-5EB5C085376D}" type="pres">
      <dgm:prSet presAssocID="{4B47D69B-8030-43E1-8614-D901825CB74B}" presName="composite" presStyleCnt="0"/>
      <dgm:spPr/>
    </dgm:pt>
    <dgm:pt modelId="{8B851E1E-8A8A-473A-864C-11B43522167E}" type="pres">
      <dgm:prSet presAssocID="{4B47D69B-8030-43E1-8614-D901825CB74B}" presName="parTx" presStyleLbl="alignNode1" presStyleIdx="0" presStyleCnt="3">
        <dgm:presLayoutVars>
          <dgm:chMax val="0"/>
          <dgm:chPref val="0"/>
          <dgm:bulletEnabled val="1"/>
        </dgm:presLayoutVars>
      </dgm:prSet>
      <dgm:spPr/>
    </dgm:pt>
    <dgm:pt modelId="{A353D4C0-9083-4B47-BC21-77B94457E3DB}" type="pres">
      <dgm:prSet presAssocID="{4B47D69B-8030-43E1-8614-D901825CB74B}" presName="desTx" presStyleLbl="alignAccFollowNode1" presStyleIdx="0" presStyleCnt="3">
        <dgm:presLayoutVars>
          <dgm:bulletEnabled val="1"/>
        </dgm:presLayoutVars>
      </dgm:prSet>
      <dgm:spPr/>
    </dgm:pt>
    <dgm:pt modelId="{EC05C756-AAA4-4539-934F-ED36DA85DBBB}" type="pres">
      <dgm:prSet presAssocID="{B49CAF30-3F86-4359-9220-A8F79570CC96}" presName="space" presStyleCnt="0"/>
      <dgm:spPr/>
    </dgm:pt>
    <dgm:pt modelId="{5D762BC5-7B4C-4AE8-80C2-0BD7857F5B22}" type="pres">
      <dgm:prSet presAssocID="{D22EC0DD-DF2D-49FA-8D31-DC10D194AC90}" presName="composite" presStyleCnt="0"/>
      <dgm:spPr/>
    </dgm:pt>
    <dgm:pt modelId="{5B99BD7A-94C1-458C-80ED-AA92A85709D9}" type="pres">
      <dgm:prSet presAssocID="{D22EC0DD-DF2D-49FA-8D31-DC10D194AC90}" presName="parTx" presStyleLbl="alignNode1" presStyleIdx="1" presStyleCnt="3">
        <dgm:presLayoutVars>
          <dgm:chMax val="0"/>
          <dgm:chPref val="0"/>
          <dgm:bulletEnabled val="1"/>
        </dgm:presLayoutVars>
      </dgm:prSet>
      <dgm:spPr/>
    </dgm:pt>
    <dgm:pt modelId="{0A100077-F76C-4488-AB2D-78AB9762D402}" type="pres">
      <dgm:prSet presAssocID="{D22EC0DD-DF2D-49FA-8D31-DC10D194AC90}" presName="desTx" presStyleLbl="alignAccFollowNode1" presStyleIdx="1" presStyleCnt="3">
        <dgm:presLayoutVars>
          <dgm:bulletEnabled val="1"/>
        </dgm:presLayoutVars>
      </dgm:prSet>
      <dgm:spPr/>
    </dgm:pt>
    <dgm:pt modelId="{C8E3296F-6BDD-4611-93C4-58F8A5854969}" type="pres">
      <dgm:prSet presAssocID="{B1725C31-765F-4F90-8C36-CD1427257729}" presName="space" presStyleCnt="0"/>
      <dgm:spPr/>
    </dgm:pt>
    <dgm:pt modelId="{7A01E951-2217-4508-842B-3C6A4295F172}" type="pres">
      <dgm:prSet presAssocID="{A00B81FC-3947-4996-A43F-5CAC6226FDD3}" presName="composite" presStyleCnt="0"/>
      <dgm:spPr/>
    </dgm:pt>
    <dgm:pt modelId="{4B7FDB96-E849-4777-9267-C255FE8CD13A}" type="pres">
      <dgm:prSet presAssocID="{A00B81FC-3947-4996-A43F-5CAC6226FDD3}" presName="parTx" presStyleLbl="alignNode1" presStyleIdx="2" presStyleCnt="3" custLinFactNeighborX="79" custLinFactNeighborY="5729">
        <dgm:presLayoutVars>
          <dgm:chMax val="0"/>
          <dgm:chPref val="0"/>
          <dgm:bulletEnabled val="1"/>
        </dgm:presLayoutVars>
      </dgm:prSet>
      <dgm:spPr/>
    </dgm:pt>
    <dgm:pt modelId="{B20CDF97-2724-4B32-9CFC-B221C6D9454C}" type="pres">
      <dgm:prSet presAssocID="{A00B81FC-3947-4996-A43F-5CAC6226FDD3}" presName="desTx" presStyleLbl="alignAccFollowNode1" presStyleIdx="2" presStyleCnt="3">
        <dgm:presLayoutVars>
          <dgm:bulletEnabled val="1"/>
        </dgm:presLayoutVars>
      </dgm:prSet>
      <dgm:spPr/>
    </dgm:pt>
  </dgm:ptLst>
  <dgm:cxnLst>
    <dgm:cxn modelId="{80C7EB0C-F7BE-4FF8-9AE0-27085C860A57}" srcId="{B3887C71-817A-43A3-AB36-52785143225D}" destId="{D22EC0DD-DF2D-49FA-8D31-DC10D194AC90}" srcOrd="1" destOrd="0" parTransId="{A7AF8B9B-68DD-443A-8683-27144CF1C9A2}" sibTransId="{B1725C31-765F-4F90-8C36-CD1427257729}"/>
    <dgm:cxn modelId="{D245E122-3998-49DE-8206-4549597B623C}" srcId="{4B47D69B-8030-43E1-8614-D901825CB74B}" destId="{A4F7E403-FAAC-4963-86BD-D3D818D79507}" srcOrd="2" destOrd="0" parTransId="{02F3ACE8-BEC7-4668-8FA2-BE144E3FDAFD}" sibTransId="{1BA1BFAE-3B48-4171-8159-1DD8AA15C253}"/>
    <dgm:cxn modelId="{5171DD2E-741E-42E4-B425-B10A2E975C1C}" srcId="{D22EC0DD-DF2D-49FA-8D31-DC10D194AC90}" destId="{6F10336F-F589-47E5-AC90-2099CC17314C}" srcOrd="3" destOrd="0" parTransId="{3B119BC2-CB09-4702-8AD5-496CEB5164A1}" sibTransId="{DCEE7350-5F91-4A8B-82F4-ECBAD7133504}"/>
    <dgm:cxn modelId="{C9C88C30-DED9-4233-9457-BE7E1A45118D}" type="presOf" srcId="{93F923AA-2A91-4DC1-840F-08E01CA44729}" destId="{B20CDF97-2724-4B32-9CFC-B221C6D9454C}" srcOrd="0" destOrd="2" presId="urn:microsoft.com/office/officeart/2005/8/layout/hList1"/>
    <dgm:cxn modelId="{B2FA9632-4175-46F3-8EF8-854C247D4451}" srcId="{D22EC0DD-DF2D-49FA-8D31-DC10D194AC90}" destId="{8FE8ADBC-D41F-4C04-8A26-FFC6A0775461}" srcOrd="5" destOrd="0" parTransId="{C21B0D27-754B-41D5-8632-0877C398D2E2}" sibTransId="{88CEC85A-7BF7-478C-91C4-6C47A8A8C655}"/>
    <dgm:cxn modelId="{8B195E36-DE6F-4E0C-84F4-11B30588328A}" type="presOf" srcId="{54F6F835-CCEE-429D-87E0-9E6B703F1A29}" destId="{0A100077-F76C-4488-AB2D-78AB9762D402}" srcOrd="0" destOrd="2" presId="urn:microsoft.com/office/officeart/2005/8/layout/hList1"/>
    <dgm:cxn modelId="{BA464936-ED12-4ACD-A83B-9DA8B38C5235}" srcId="{D22EC0DD-DF2D-49FA-8D31-DC10D194AC90}" destId="{54F6F835-CCEE-429D-87E0-9E6B703F1A29}" srcOrd="2" destOrd="0" parTransId="{82731BE3-9B38-44C3-A73F-F70A73AFA39F}" sibTransId="{A793E02D-9E46-45CE-BFD9-005A2104D4C0}"/>
    <dgm:cxn modelId="{625A2237-BDCD-4D28-AE4C-A4B0221C8D20}" srcId="{4B47D69B-8030-43E1-8614-D901825CB74B}" destId="{3E370A6F-29B2-464C-8BD7-78B9EA294D58}" srcOrd="1" destOrd="0" parTransId="{7562EAD4-FB2D-4B15-BEAB-481A9EEDB3AF}" sibTransId="{581C6EA0-192E-4A60-854D-157FEE4EFA1E}"/>
    <dgm:cxn modelId="{DF08B63C-DB68-4254-B532-AC0B4A5ACF8E}" srcId="{A00B81FC-3947-4996-A43F-5CAC6226FDD3}" destId="{A4BDC686-2FB8-46F4-91E4-2B60985C9F11}" srcOrd="3" destOrd="0" parTransId="{F3F8C315-3F38-4029-AA30-BDB1AD039911}" sibTransId="{18D9F6E7-279A-45A4-B500-7EFE31D88C0A}"/>
    <dgm:cxn modelId="{F61A7B5B-40CC-49C8-A665-20CA39861687}" type="presOf" srcId="{4B47D69B-8030-43E1-8614-D901825CB74B}" destId="{8B851E1E-8A8A-473A-864C-11B43522167E}" srcOrd="0" destOrd="0" presId="urn:microsoft.com/office/officeart/2005/8/layout/hList1"/>
    <dgm:cxn modelId="{2D8E6E63-468A-45D1-9AD6-4AF231869E44}" type="presOf" srcId="{A8FF6B68-B185-495D-AD35-4CD6E69921CA}" destId="{0A100077-F76C-4488-AB2D-78AB9762D402}" srcOrd="0" destOrd="4" presId="urn:microsoft.com/office/officeart/2005/8/layout/hList1"/>
    <dgm:cxn modelId="{B4177F43-B10F-49E7-857B-C80909C75B9F}" type="presOf" srcId="{B3887C71-817A-43A3-AB36-52785143225D}" destId="{A4DB8CDB-1385-4F11-ABC9-AD908D85E6B8}" srcOrd="0" destOrd="0" presId="urn:microsoft.com/office/officeart/2005/8/layout/hList1"/>
    <dgm:cxn modelId="{F2A9594B-C1F9-4E66-A666-EF5F5ECBD62D}" type="presOf" srcId="{BEC143D3-1165-4D91-B9B0-A9F75746B225}" destId="{0A100077-F76C-4488-AB2D-78AB9762D402}" srcOrd="0" destOrd="1" presId="urn:microsoft.com/office/officeart/2005/8/layout/hList1"/>
    <dgm:cxn modelId="{68AB3351-0B9D-4DAC-8563-CA2B29162B0F}" type="presOf" srcId="{8FE8ADBC-D41F-4C04-8A26-FFC6A0775461}" destId="{0A100077-F76C-4488-AB2D-78AB9762D402}" srcOrd="0" destOrd="5" presId="urn:microsoft.com/office/officeart/2005/8/layout/hList1"/>
    <dgm:cxn modelId="{46057A73-5DAA-4260-B1E5-9B2D069ECCF4}" srcId="{A00B81FC-3947-4996-A43F-5CAC6226FDD3}" destId="{F275C767-6E6F-43FD-8C06-A7388861D880}" srcOrd="1" destOrd="0" parTransId="{720DA580-7E5C-41CD-BFED-780035022809}" sibTransId="{8F7328A5-A286-4C58-BA18-E5776323C1E4}"/>
    <dgm:cxn modelId="{359FAD54-272A-41D4-AE79-11D9FCEE84E5}" srcId="{D22EC0DD-DF2D-49FA-8D31-DC10D194AC90}" destId="{3803B77C-CC1E-4AF6-B45B-46A4E0844596}" srcOrd="6" destOrd="0" parTransId="{DAA70AEF-2F76-4E88-91DA-33B7F0BEE398}" sibTransId="{9D90E73C-9359-48C1-8309-4D17939439CA}"/>
    <dgm:cxn modelId="{A5D8D856-6C28-404A-8597-E1F4E7B2EEE6}" type="presOf" srcId="{620B3E44-24B9-40AA-8AC5-733D06F4DA66}" destId="{A353D4C0-9083-4B47-BC21-77B94457E3DB}" srcOrd="0" destOrd="0" presId="urn:microsoft.com/office/officeart/2005/8/layout/hList1"/>
    <dgm:cxn modelId="{80A0D87B-59AE-4136-A3EC-43FC18D30FAB}" type="presOf" srcId="{51F6D669-8EF7-4239-A6B5-ECE7F0EADB8B}" destId="{0A100077-F76C-4488-AB2D-78AB9762D402}" srcOrd="0" destOrd="0" presId="urn:microsoft.com/office/officeart/2005/8/layout/hList1"/>
    <dgm:cxn modelId="{A1F96381-AB3C-4543-96A6-3A03B8187651}" type="presOf" srcId="{A00B81FC-3947-4996-A43F-5CAC6226FDD3}" destId="{4B7FDB96-E849-4777-9267-C255FE8CD13A}" srcOrd="0" destOrd="0" presId="urn:microsoft.com/office/officeart/2005/8/layout/hList1"/>
    <dgm:cxn modelId="{CEE05582-E3BC-41AE-A4A4-EF97DEC02CDB}" type="presOf" srcId="{F275C767-6E6F-43FD-8C06-A7388861D880}" destId="{B20CDF97-2724-4B32-9CFC-B221C6D9454C}" srcOrd="0" destOrd="1" presId="urn:microsoft.com/office/officeart/2005/8/layout/hList1"/>
    <dgm:cxn modelId="{73385C83-3896-4B93-BB36-92A73714C340}" type="presOf" srcId="{3803B77C-CC1E-4AF6-B45B-46A4E0844596}" destId="{0A100077-F76C-4488-AB2D-78AB9762D402}" srcOrd="0" destOrd="6" presId="urn:microsoft.com/office/officeart/2005/8/layout/hList1"/>
    <dgm:cxn modelId="{C1574199-B56F-499D-B45F-6897489C8D5E}" type="presOf" srcId="{8090A26B-13C7-4688-A342-18F1D8F44E24}" destId="{B20CDF97-2724-4B32-9CFC-B221C6D9454C}" srcOrd="0" destOrd="0" presId="urn:microsoft.com/office/officeart/2005/8/layout/hList1"/>
    <dgm:cxn modelId="{9A1520A6-B377-42C5-80F0-BC3C2D346176}" srcId="{A00B81FC-3947-4996-A43F-5CAC6226FDD3}" destId="{8090A26B-13C7-4688-A342-18F1D8F44E24}" srcOrd="0" destOrd="0" parTransId="{A3F61DD3-1B46-492B-B939-5BF80C1A3563}" sibTransId="{8FD65539-2251-411D-9092-A17042C6B486}"/>
    <dgm:cxn modelId="{32BA6AA6-EA9C-42DE-881A-11B852E76D3F}" srcId="{D22EC0DD-DF2D-49FA-8D31-DC10D194AC90}" destId="{A8FF6B68-B185-495D-AD35-4CD6E69921CA}" srcOrd="4" destOrd="0" parTransId="{B0F47584-0D92-4678-8A6D-168289DC5F72}" sibTransId="{A598CC6C-151D-4679-8D29-9D33D14F024A}"/>
    <dgm:cxn modelId="{2CDF34C4-688D-47DD-888A-0A8A68B7123D}" type="presOf" srcId="{3E370A6F-29B2-464C-8BD7-78B9EA294D58}" destId="{A353D4C0-9083-4B47-BC21-77B94457E3DB}" srcOrd="0" destOrd="1" presId="urn:microsoft.com/office/officeart/2005/8/layout/hList1"/>
    <dgm:cxn modelId="{09C724D1-6C5A-40C0-934B-8F7B2F37D655}" type="presOf" srcId="{6F10336F-F589-47E5-AC90-2099CC17314C}" destId="{0A100077-F76C-4488-AB2D-78AB9762D402}" srcOrd="0" destOrd="3" presId="urn:microsoft.com/office/officeart/2005/8/layout/hList1"/>
    <dgm:cxn modelId="{F3699FD3-E876-4082-B299-39EA53ADF732}" srcId="{D22EC0DD-DF2D-49FA-8D31-DC10D194AC90}" destId="{51F6D669-8EF7-4239-A6B5-ECE7F0EADB8B}" srcOrd="0" destOrd="0" parTransId="{0E4B0B49-A651-4750-9B1F-5CE3BCD87D14}" sibTransId="{21447DCB-C001-43D1-A070-77BDC5E82241}"/>
    <dgm:cxn modelId="{104959D8-800F-4D04-8268-B890BCFBD535}" type="presOf" srcId="{A4F7E403-FAAC-4963-86BD-D3D818D79507}" destId="{A353D4C0-9083-4B47-BC21-77B94457E3DB}" srcOrd="0" destOrd="2" presId="urn:microsoft.com/office/officeart/2005/8/layout/hList1"/>
    <dgm:cxn modelId="{8A179ED8-BDF2-45FE-A90C-C2ED9D8655BB}" srcId="{B3887C71-817A-43A3-AB36-52785143225D}" destId="{A00B81FC-3947-4996-A43F-5CAC6226FDD3}" srcOrd="2" destOrd="0" parTransId="{36DF049E-F4C4-4D6B-AB02-3CA011BF0496}" sibTransId="{C3354808-34B1-4F26-8C18-FF0476E4134F}"/>
    <dgm:cxn modelId="{2AE8FADD-5FB8-4189-A872-3D9DA773C5B5}" srcId="{B3887C71-817A-43A3-AB36-52785143225D}" destId="{4B47D69B-8030-43E1-8614-D901825CB74B}" srcOrd="0" destOrd="0" parTransId="{4C61BC03-FDB4-4DA5-8067-B999E76091E4}" sibTransId="{B49CAF30-3F86-4359-9220-A8F79570CC96}"/>
    <dgm:cxn modelId="{80BB35E7-BF16-4D3E-9F64-6468E108FE18}" type="presOf" srcId="{04D2A2FC-58C0-4790-B1E8-11A809B09EA7}" destId="{B20CDF97-2724-4B32-9CFC-B221C6D9454C}" srcOrd="0" destOrd="4" presId="urn:microsoft.com/office/officeart/2005/8/layout/hList1"/>
    <dgm:cxn modelId="{148728EA-C171-439B-A270-8A8310CC622C}" type="presOf" srcId="{A4BDC686-2FB8-46F4-91E4-2B60985C9F11}" destId="{B20CDF97-2724-4B32-9CFC-B221C6D9454C}" srcOrd="0" destOrd="3" presId="urn:microsoft.com/office/officeart/2005/8/layout/hList1"/>
    <dgm:cxn modelId="{816FA2F3-47E1-4A38-9503-0F0B5BA6A04B}" srcId="{D22EC0DD-DF2D-49FA-8D31-DC10D194AC90}" destId="{BEC143D3-1165-4D91-B9B0-A9F75746B225}" srcOrd="1" destOrd="0" parTransId="{8CBBF287-41AE-4F69-85BF-764C9424007A}" sibTransId="{0A08CB77-9E34-46F8-9746-741FD48F8D73}"/>
    <dgm:cxn modelId="{5F07C9F4-A5AD-4522-BE08-15A1B20D5CD3}" srcId="{A00B81FC-3947-4996-A43F-5CAC6226FDD3}" destId="{93F923AA-2A91-4DC1-840F-08E01CA44729}" srcOrd="2" destOrd="0" parTransId="{5AA4602B-A26D-42F9-9A82-3BDFF07ABA86}" sibTransId="{78B6D180-45BC-433F-805E-12AA463B5373}"/>
    <dgm:cxn modelId="{E4CE18FB-6E2A-49A0-9744-35B403BC32F1}" srcId="{4B47D69B-8030-43E1-8614-D901825CB74B}" destId="{620B3E44-24B9-40AA-8AC5-733D06F4DA66}" srcOrd="0" destOrd="0" parTransId="{9723BEDB-B382-4FE8-A19D-48DBAA714D18}" sibTransId="{B86D6553-44E2-4713-9A95-08644D3D1E2F}"/>
    <dgm:cxn modelId="{9C48B3FD-BC7B-47FD-BF9E-1FBF501394B9}" srcId="{A00B81FC-3947-4996-A43F-5CAC6226FDD3}" destId="{04D2A2FC-58C0-4790-B1E8-11A809B09EA7}" srcOrd="4" destOrd="0" parTransId="{558FAFA8-BD06-4A64-AC7D-12F95FBE92B1}" sibTransId="{9AB23841-F0B4-4F9E-8195-597BC0EEBA76}"/>
    <dgm:cxn modelId="{8E0375FE-E3C8-4037-A203-005E0D017896}" type="presOf" srcId="{D22EC0DD-DF2D-49FA-8D31-DC10D194AC90}" destId="{5B99BD7A-94C1-458C-80ED-AA92A85709D9}" srcOrd="0" destOrd="0" presId="urn:microsoft.com/office/officeart/2005/8/layout/hList1"/>
    <dgm:cxn modelId="{F8E5A62F-1055-4524-9B35-69556CA5F5D9}" type="presParOf" srcId="{A4DB8CDB-1385-4F11-ABC9-AD908D85E6B8}" destId="{1FB20EEF-30BA-4CA2-86D8-5EB5C085376D}" srcOrd="0" destOrd="0" presId="urn:microsoft.com/office/officeart/2005/8/layout/hList1"/>
    <dgm:cxn modelId="{1B9EFD2C-629F-42DB-B7B7-8414D0E59BCB}" type="presParOf" srcId="{1FB20EEF-30BA-4CA2-86D8-5EB5C085376D}" destId="{8B851E1E-8A8A-473A-864C-11B43522167E}" srcOrd="0" destOrd="0" presId="urn:microsoft.com/office/officeart/2005/8/layout/hList1"/>
    <dgm:cxn modelId="{1D382C69-4528-40BC-BC34-665A2D1F87E1}" type="presParOf" srcId="{1FB20EEF-30BA-4CA2-86D8-5EB5C085376D}" destId="{A353D4C0-9083-4B47-BC21-77B94457E3DB}" srcOrd="1" destOrd="0" presId="urn:microsoft.com/office/officeart/2005/8/layout/hList1"/>
    <dgm:cxn modelId="{CF170C85-09F7-4D29-AC61-3512D05BD76A}" type="presParOf" srcId="{A4DB8CDB-1385-4F11-ABC9-AD908D85E6B8}" destId="{EC05C756-AAA4-4539-934F-ED36DA85DBBB}" srcOrd="1" destOrd="0" presId="urn:microsoft.com/office/officeart/2005/8/layout/hList1"/>
    <dgm:cxn modelId="{7D00341F-367A-4AF3-A1C6-085CF799AD10}" type="presParOf" srcId="{A4DB8CDB-1385-4F11-ABC9-AD908D85E6B8}" destId="{5D762BC5-7B4C-4AE8-80C2-0BD7857F5B22}" srcOrd="2" destOrd="0" presId="urn:microsoft.com/office/officeart/2005/8/layout/hList1"/>
    <dgm:cxn modelId="{07ED87FB-0531-424C-B292-B42D98F182A7}" type="presParOf" srcId="{5D762BC5-7B4C-4AE8-80C2-0BD7857F5B22}" destId="{5B99BD7A-94C1-458C-80ED-AA92A85709D9}" srcOrd="0" destOrd="0" presId="urn:microsoft.com/office/officeart/2005/8/layout/hList1"/>
    <dgm:cxn modelId="{1EFDEDD8-D0D4-4CD9-B2CC-4E5FE1D6B9B0}" type="presParOf" srcId="{5D762BC5-7B4C-4AE8-80C2-0BD7857F5B22}" destId="{0A100077-F76C-4488-AB2D-78AB9762D402}" srcOrd="1" destOrd="0" presId="urn:microsoft.com/office/officeart/2005/8/layout/hList1"/>
    <dgm:cxn modelId="{1A069B0C-D215-483F-9646-031E6C6DBC6F}" type="presParOf" srcId="{A4DB8CDB-1385-4F11-ABC9-AD908D85E6B8}" destId="{C8E3296F-6BDD-4611-93C4-58F8A5854969}" srcOrd="3" destOrd="0" presId="urn:microsoft.com/office/officeart/2005/8/layout/hList1"/>
    <dgm:cxn modelId="{2A6530BE-413A-40AB-AA49-DC381E17C0C3}" type="presParOf" srcId="{A4DB8CDB-1385-4F11-ABC9-AD908D85E6B8}" destId="{7A01E951-2217-4508-842B-3C6A4295F172}" srcOrd="4" destOrd="0" presId="urn:microsoft.com/office/officeart/2005/8/layout/hList1"/>
    <dgm:cxn modelId="{E1B3F4E2-2A27-4647-A426-F139C96E4C09}" type="presParOf" srcId="{7A01E951-2217-4508-842B-3C6A4295F172}" destId="{4B7FDB96-E849-4777-9267-C255FE8CD13A}" srcOrd="0" destOrd="0" presId="urn:microsoft.com/office/officeart/2005/8/layout/hList1"/>
    <dgm:cxn modelId="{137C3CEB-DB07-4E51-94D9-1EDB2BD4451C}" type="presParOf" srcId="{7A01E951-2217-4508-842B-3C6A4295F172}" destId="{B20CDF97-2724-4B32-9CFC-B221C6D9454C}"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8856F0-C292-462A-9017-04BF394C8B8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90B6A60-89A5-4E60-9F81-D6C808A2CC20}">
      <dgm:prSet/>
      <dgm:spPr/>
      <dgm:t>
        <a:bodyPr/>
        <a:lstStyle/>
        <a:p>
          <a:pPr>
            <a:lnSpc>
              <a:spcPct val="100000"/>
            </a:lnSpc>
            <a:defRPr cap="all"/>
          </a:pPr>
          <a:r>
            <a:rPr lang="en-US"/>
            <a:t>FINANCIAL contracts </a:t>
          </a:r>
        </a:p>
      </dgm:t>
    </dgm:pt>
    <dgm:pt modelId="{31A66123-C55D-453F-B9BD-E7E3F442FFEE}" type="parTrans" cxnId="{41E8F9DD-6C10-4F76-8988-377E8D754C6A}">
      <dgm:prSet/>
      <dgm:spPr/>
      <dgm:t>
        <a:bodyPr/>
        <a:lstStyle/>
        <a:p>
          <a:endParaRPr lang="en-US"/>
        </a:p>
      </dgm:t>
    </dgm:pt>
    <dgm:pt modelId="{08294FCA-D005-4F92-A703-1DEEBC20A417}" type="sibTrans" cxnId="{41E8F9DD-6C10-4F76-8988-377E8D754C6A}">
      <dgm:prSet/>
      <dgm:spPr/>
      <dgm:t>
        <a:bodyPr/>
        <a:lstStyle/>
        <a:p>
          <a:endParaRPr lang="en-US"/>
        </a:p>
      </dgm:t>
    </dgm:pt>
    <dgm:pt modelId="{5CABA58D-9CA2-4E3B-BC5F-E3A55B240B4F}">
      <dgm:prSet/>
      <dgm:spPr/>
      <dgm:t>
        <a:bodyPr/>
        <a:lstStyle/>
        <a:p>
          <a:pPr>
            <a:lnSpc>
              <a:spcPct val="100000"/>
            </a:lnSpc>
            <a:defRPr cap="all"/>
          </a:pPr>
          <a:r>
            <a:rPr lang="en-US"/>
            <a:t>MONEY MANAGEMENT</a:t>
          </a:r>
        </a:p>
      </dgm:t>
    </dgm:pt>
    <dgm:pt modelId="{2D203335-E722-4F0B-9AD4-67F00714528E}" type="parTrans" cxnId="{79F71D51-C90A-4D68-8D19-ECE6B5ADB354}">
      <dgm:prSet/>
      <dgm:spPr/>
      <dgm:t>
        <a:bodyPr/>
        <a:lstStyle/>
        <a:p>
          <a:endParaRPr lang="en-US"/>
        </a:p>
      </dgm:t>
    </dgm:pt>
    <dgm:pt modelId="{1C37083E-5C0A-4E65-B44E-267AE451B5D3}" type="sibTrans" cxnId="{79F71D51-C90A-4D68-8D19-ECE6B5ADB354}">
      <dgm:prSet/>
      <dgm:spPr/>
      <dgm:t>
        <a:bodyPr/>
        <a:lstStyle/>
        <a:p>
          <a:endParaRPr lang="en-US"/>
        </a:p>
      </dgm:t>
    </dgm:pt>
    <dgm:pt modelId="{AFD5D161-3A8B-4888-94B0-1B6501A7C155}">
      <dgm:prSet/>
      <dgm:spPr/>
      <dgm:t>
        <a:bodyPr/>
        <a:lstStyle/>
        <a:p>
          <a:pPr>
            <a:lnSpc>
              <a:spcPct val="100000"/>
            </a:lnSpc>
            <a:defRPr cap="all"/>
          </a:pPr>
          <a:r>
            <a:rPr lang="en-US"/>
            <a:t>PROPERTY MANAGEMENT</a:t>
          </a:r>
        </a:p>
      </dgm:t>
    </dgm:pt>
    <dgm:pt modelId="{075E0CAF-A06E-4057-9F85-BB7FF5DB0F0B}" type="parTrans" cxnId="{D1390262-9821-4ABB-905E-F8ADD32F0E95}">
      <dgm:prSet/>
      <dgm:spPr/>
      <dgm:t>
        <a:bodyPr/>
        <a:lstStyle/>
        <a:p>
          <a:endParaRPr lang="en-US"/>
        </a:p>
      </dgm:t>
    </dgm:pt>
    <dgm:pt modelId="{A7689DF4-5953-4B9F-91AF-E29A34AAA5ED}" type="sibTrans" cxnId="{D1390262-9821-4ABB-905E-F8ADD32F0E95}">
      <dgm:prSet/>
      <dgm:spPr/>
      <dgm:t>
        <a:bodyPr/>
        <a:lstStyle/>
        <a:p>
          <a:endParaRPr lang="en-US"/>
        </a:p>
      </dgm:t>
    </dgm:pt>
    <dgm:pt modelId="{D6B17F2B-BAC8-4DF7-897F-51502F438BDE}" type="pres">
      <dgm:prSet presAssocID="{B28856F0-C292-462A-9017-04BF394C8B8A}" presName="root" presStyleCnt="0">
        <dgm:presLayoutVars>
          <dgm:dir/>
          <dgm:resizeHandles val="exact"/>
        </dgm:presLayoutVars>
      </dgm:prSet>
      <dgm:spPr/>
    </dgm:pt>
    <dgm:pt modelId="{B6885E8E-7C72-4A0F-9D0C-F64311FD8173}" type="pres">
      <dgm:prSet presAssocID="{590B6A60-89A5-4E60-9F81-D6C808A2CC20}" presName="compNode" presStyleCnt="0"/>
      <dgm:spPr/>
    </dgm:pt>
    <dgm:pt modelId="{854850DC-08FB-4C35-A341-28B4BB381DDE}" type="pres">
      <dgm:prSet presAssocID="{590B6A60-89A5-4E60-9F81-D6C808A2CC20}" presName="iconBgRect" presStyleLbl="bgShp" presStyleIdx="0" presStyleCnt="3"/>
      <dgm:spPr/>
    </dgm:pt>
    <dgm:pt modelId="{A331B4A5-18CD-4D34-969C-CC02D584B1F2}" type="pres">
      <dgm:prSet presAssocID="{590B6A60-89A5-4E60-9F81-D6C808A2CC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05475EF4-41E0-4974-93A1-6BB1FC532317}" type="pres">
      <dgm:prSet presAssocID="{590B6A60-89A5-4E60-9F81-D6C808A2CC20}" presName="spaceRect" presStyleCnt="0"/>
      <dgm:spPr/>
    </dgm:pt>
    <dgm:pt modelId="{E6ED5BA8-1013-4DB2-B4F0-036E42DBF998}" type="pres">
      <dgm:prSet presAssocID="{590B6A60-89A5-4E60-9F81-D6C808A2CC20}" presName="textRect" presStyleLbl="revTx" presStyleIdx="0" presStyleCnt="3">
        <dgm:presLayoutVars>
          <dgm:chMax val="1"/>
          <dgm:chPref val="1"/>
        </dgm:presLayoutVars>
      </dgm:prSet>
      <dgm:spPr/>
    </dgm:pt>
    <dgm:pt modelId="{A6413502-814D-4518-A774-3651B8861EF9}" type="pres">
      <dgm:prSet presAssocID="{08294FCA-D005-4F92-A703-1DEEBC20A417}" presName="sibTrans" presStyleCnt="0"/>
      <dgm:spPr/>
    </dgm:pt>
    <dgm:pt modelId="{8EC32C0D-AD92-4AC0-8202-C0B270260849}" type="pres">
      <dgm:prSet presAssocID="{5CABA58D-9CA2-4E3B-BC5F-E3A55B240B4F}" presName="compNode" presStyleCnt="0"/>
      <dgm:spPr/>
    </dgm:pt>
    <dgm:pt modelId="{83EEA203-C45D-48C4-8618-C8EF7757708D}" type="pres">
      <dgm:prSet presAssocID="{5CABA58D-9CA2-4E3B-BC5F-E3A55B240B4F}" presName="iconBgRect" presStyleLbl="bgShp" presStyleIdx="1" presStyleCnt="3"/>
      <dgm:spPr/>
    </dgm:pt>
    <dgm:pt modelId="{B3CC278B-2E56-4737-9A4E-B57257B5F1C0}" type="pres">
      <dgm:prSet presAssocID="{5CABA58D-9CA2-4E3B-BC5F-E3A55B240B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041F1940-9099-4DF7-ABC0-E2095432E74A}" type="pres">
      <dgm:prSet presAssocID="{5CABA58D-9CA2-4E3B-BC5F-E3A55B240B4F}" presName="spaceRect" presStyleCnt="0"/>
      <dgm:spPr/>
    </dgm:pt>
    <dgm:pt modelId="{992DB364-3044-4A66-9834-C570929DB2D3}" type="pres">
      <dgm:prSet presAssocID="{5CABA58D-9CA2-4E3B-BC5F-E3A55B240B4F}" presName="textRect" presStyleLbl="revTx" presStyleIdx="1" presStyleCnt="3">
        <dgm:presLayoutVars>
          <dgm:chMax val="1"/>
          <dgm:chPref val="1"/>
        </dgm:presLayoutVars>
      </dgm:prSet>
      <dgm:spPr/>
    </dgm:pt>
    <dgm:pt modelId="{19EB55C0-50D0-42F7-B808-E6F32EF438B3}" type="pres">
      <dgm:prSet presAssocID="{1C37083E-5C0A-4E65-B44E-267AE451B5D3}" presName="sibTrans" presStyleCnt="0"/>
      <dgm:spPr/>
    </dgm:pt>
    <dgm:pt modelId="{BF5F7523-D7A4-4386-B883-3C2CC2D69650}" type="pres">
      <dgm:prSet presAssocID="{AFD5D161-3A8B-4888-94B0-1B6501A7C155}" presName="compNode" presStyleCnt="0"/>
      <dgm:spPr/>
    </dgm:pt>
    <dgm:pt modelId="{2707E596-E38E-40A3-9501-6665E6F2B6A8}" type="pres">
      <dgm:prSet presAssocID="{AFD5D161-3A8B-4888-94B0-1B6501A7C155}" presName="iconBgRect" presStyleLbl="bgShp" presStyleIdx="2" presStyleCnt="3"/>
      <dgm:spPr/>
    </dgm:pt>
    <dgm:pt modelId="{28DAEBF1-2C30-414D-8934-613C555EBF53}" type="pres">
      <dgm:prSet presAssocID="{AFD5D161-3A8B-4888-94B0-1B6501A7C1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95AE2F7F-7C3C-447C-8F79-71B24A2E2C71}" type="pres">
      <dgm:prSet presAssocID="{AFD5D161-3A8B-4888-94B0-1B6501A7C155}" presName="spaceRect" presStyleCnt="0"/>
      <dgm:spPr/>
    </dgm:pt>
    <dgm:pt modelId="{0674696D-095C-411A-BC39-EC67226DA2CE}" type="pres">
      <dgm:prSet presAssocID="{AFD5D161-3A8B-4888-94B0-1B6501A7C155}" presName="textRect" presStyleLbl="revTx" presStyleIdx="2" presStyleCnt="3" custScaleX="112973">
        <dgm:presLayoutVars>
          <dgm:chMax val="1"/>
          <dgm:chPref val="1"/>
        </dgm:presLayoutVars>
      </dgm:prSet>
      <dgm:spPr/>
    </dgm:pt>
  </dgm:ptLst>
  <dgm:cxnLst>
    <dgm:cxn modelId="{3168D010-F5EB-4321-9B79-F4DBDCF71DD4}" type="presOf" srcId="{5CABA58D-9CA2-4E3B-BC5F-E3A55B240B4F}" destId="{992DB364-3044-4A66-9834-C570929DB2D3}" srcOrd="0" destOrd="0" presId="urn:microsoft.com/office/officeart/2018/5/layout/IconCircleLabelList"/>
    <dgm:cxn modelId="{90B0E75F-36C0-4823-BDFD-DE17C9158336}" type="presOf" srcId="{AFD5D161-3A8B-4888-94B0-1B6501A7C155}" destId="{0674696D-095C-411A-BC39-EC67226DA2CE}" srcOrd="0" destOrd="0" presId="urn:microsoft.com/office/officeart/2018/5/layout/IconCircleLabelList"/>
    <dgm:cxn modelId="{D1390262-9821-4ABB-905E-F8ADD32F0E95}" srcId="{B28856F0-C292-462A-9017-04BF394C8B8A}" destId="{AFD5D161-3A8B-4888-94B0-1B6501A7C155}" srcOrd="2" destOrd="0" parTransId="{075E0CAF-A06E-4057-9F85-BB7FF5DB0F0B}" sibTransId="{A7689DF4-5953-4B9F-91AF-E29A34AAA5ED}"/>
    <dgm:cxn modelId="{79F71D51-C90A-4D68-8D19-ECE6B5ADB354}" srcId="{B28856F0-C292-462A-9017-04BF394C8B8A}" destId="{5CABA58D-9CA2-4E3B-BC5F-E3A55B240B4F}" srcOrd="1" destOrd="0" parTransId="{2D203335-E722-4F0B-9AD4-67F00714528E}" sibTransId="{1C37083E-5C0A-4E65-B44E-267AE451B5D3}"/>
    <dgm:cxn modelId="{6551FE78-17CE-484E-87F1-A7090BED5716}" type="presOf" srcId="{590B6A60-89A5-4E60-9F81-D6C808A2CC20}" destId="{E6ED5BA8-1013-4DB2-B4F0-036E42DBF998}" srcOrd="0" destOrd="0" presId="urn:microsoft.com/office/officeart/2018/5/layout/IconCircleLabelList"/>
    <dgm:cxn modelId="{7AF280BC-C129-4A1D-99A5-BAC66044C732}" type="presOf" srcId="{B28856F0-C292-462A-9017-04BF394C8B8A}" destId="{D6B17F2B-BAC8-4DF7-897F-51502F438BDE}" srcOrd="0" destOrd="0" presId="urn:microsoft.com/office/officeart/2018/5/layout/IconCircleLabelList"/>
    <dgm:cxn modelId="{41E8F9DD-6C10-4F76-8988-377E8D754C6A}" srcId="{B28856F0-C292-462A-9017-04BF394C8B8A}" destId="{590B6A60-89A5-4E60-9F81-D6C808A2CC20}" srcOrd="0" destOrd="0" parTransId="{31A66123-C55D-453F-B9BD-E7E3F442FFEE}" sibTransId="{08294FCA-D005-4F92-A703-1DEEBC20A417}"/>
    <dgm:cxn modelId="{F320A0FE-F8A8-4536-B413-6B70EEEDE86A}" type="presParOf" srcId="{D6B17F2B-BAC8-4DF7-897F-51502F438BDE}" destId="{B6885E8E-7C72-4A0F-9D0C-F64311FD8173}" srcOrd="0" destOrd="0" presId="urn:microsoft.com/office/officeart/2018/5/layout/IconCircleLabelList"/>
    <dgm:cxn modelId="{CBC54E47-1CB6-41FE-A2AB-FF566A16AF21}" type="presParOf" srcId="{B6885E8E-7C72-4A0F-9D0C-F64311FD8173}" destId="{854850DC-08FB-4C35-A341-28B4BB381DDE}" srcOrd="0" destOrd="0" presId="urn:microsoft.com/office/officeart/2018/5/layout/IconCircleLabelList"/>
    <dgm:cxn modelId="{8D8BBEBF-C3CB-4A91-A89E-6922283EB342}" type="presParOf" srcId="{B6885E8E-7C72-4A0F-9D0C-F64311FD8173}" destId="{A331B4A5-18CD-4D34-969C-CC02D584B1F2}" srcOrd="1" destOrd="0" presId="urn:microsoft.com/office/officeart/2018/5/layout/IconCircleLabelList"/>
    <dgm:cxn modelId="{5E596B3B-A452-4B43-B011-FF389757F8CA}" type="presParOf" srcId="{B6885E8E-7C72-4A0F-9D0C-F64311FD8173}" destId="{05475EF4-41E0-4974-93A1-6BB1FC532317}" srcOrd="2" destOrd="0" presId="urn:microsoft.com/office/officeart/2018/5/layout/IconCircleLabelList"/>
    <dgm:cxn modelId="{DB84581C-65AD-4C96-92B5-ACA72EA75EBA}" type="presParOf" srcId="{B6885E8E-7C72-4A0F-9D0C-F64311FD8173}" destId="{E6ED5BA8-1013-4DB2-B4F0-036E42DBF998}" srcOrd="3" destOrd="0" presId="urn:microsoft.com/office/officeart/2018/5/layout/IconCircleLabelList"/>
    <dgm:cxn modelId="{B71A6FE0-D761-41D2-8A3A-BC1F92A96F3E}" type="presParOf" srcId="{D6B17F2B-BAC8-4DF7-897F-51502F438BDE}" destId="{A6413502-814D-4518-A774-3651B8861EF9}" srcOrd="1" destOrd="0" presId="urn:microsoft.com/office/officeart/2018/5/layout/IconCircleLabelList"/>
    <dgm:cxn modelId="{22614BF0-74EF-4816-9C00-E55FEEB99CD9}" type="presParOf" srcId="{D6B17F2B-BAC8-4DF7-897F-51502F438BDE}" destId="{8EC32C0D-AD92-4AC0-8202-C0B270260849}" srcOrd="2" destOrd="0" presId="urn:microsoft.com/office/officeart/2018/5/layout/IconCircleLabelList"/>
    <dgm:cxn modelId="{944216A1-8674-48A9-97E0-0FCC4E041F8F}" type="presParOf" srcId="{8EC32C0D-AD92-4AC0-8202-C0B270260849}" destId="{83EEA203-C45D-48C4-8618-C8EF7757708D}" srcOrd="0" destOrd="0" presId="urn:microsoft.com/office/officeart/2018/5/layout/IconCircleLabelList"/>
    <dgm:cxn modelId="{7C0FE0B4-8B62-4BB5-A8FA-202A1AE9E0C1}" type="presParOf" srcId="{8EC32C0D-AD92-4AC0-8202-C0B270260849}" destId="{B3CC278B-2E56-4737-9A4E-B57257B5F1C0}" srcOrd="1" destOrd="0" presId="urn:microsoft.com/office/officeart/2018/5/layout/IconCircleLabelList"/>
    <dgm:cxn modelId="{9CE02AAD-863E-4AF7-9538-FFD93C9D81C0}" type="presParOf" srcId="{8EC32C0D-AD92-4AC0-8202-C0B270260849}" destId="{041F1940-9099-4DF7-ABC0-E2095432E74A}" srcOrd="2" destOrd="0" presId="urn:microsoft.com/office/officeart/2018/5/layout/IconCircleLabelList"/>
    <dgm:cxn modelId="{2E2A9587-CCBE-41B6-B777-8911ECAED5F6}" type="presParOf" srcId="{8EC32C0D-AD92-4AC0-8202-C0B270260849}" destId="{992DB364-3044-4A66-9834-C570929DB2D3}" srcOrd="3" destOrd="0" presId="urn:microsoft.com/office/officeart/2018/5/layout/IconCircleLabelList"/>
    <dgm:cxn modelId="{ED4A703B-2105-4C3C-BFA8-F079CE6C1C6D}" type="presParOf" srcId="{D6B17F2B-BAC8-4DF7-897F-51502F438BDE}" destId="{19EB55C0-50D0-42F7-B808-E6F32EF438B3}" srcOrd="3" destOrd="0" presId="urn:microsoft.com/office/officeart/2018/5/layout/IconCircleLabelList"/>
    <dgm:cxn modelId="{991F55F8-63BB-4DFC-A841-C292AC4AFF7F}" type="presParOf" srcId="{D6B17F2B-BAC8-4DF7-897F-51502F438BDE}" destId="{BF5F7523-D7A4-4386-B883-3C2CC2D69650}" srcOrd="4" destOrd="0" presId="urn:microsoft.com/office/officeart/2018/5/layout/IconCircleLabelList"/>
    <dgm:cxn modelId="{A873422D-73DB-47D8-8B98-2BAA2BE94D4E}" type="presParOf" srcId="{BF5F7523-D7A4-4386-B883-3C2CC2D69650}" destId="{2707E596-E38E-40A3-9501-6665E6F2B6A8}" srcOrd="0" destOrd="0" presId="urn:microsoft.com/office/officeart/2018/5/layout/IconCircleLabelList"/>
    <dgm:cxn modelId="{396A7A57-016F-40AA-90C3-67E85E0757E9}" type="presParOf" srcId="{BF5F7523-D7A4-4386-B883-3C2CC2D69650}" destId="{28DAEBF1-2C30-414D-8934-613C555EBF53}" srcOrd="1" destOrd="0" presId="urn:microsoft.com/office/officeart/2018/5/layout/IconCircleLabelList"/>
    <dgm:cxn modelId="{9AF590F9-C42F-4520-BD6F-4F1595220C12}" type="presParOf" srcId="{BF5F7523-D7A4-4386-B883-3C2CC2D69650}" destId="{95AE2F7F-7C3C-447C-8F79-71B24A2E2C71}" srcOrd="2" destOrd="0" presId="urn:microsoft.com/office/officeart/2018/5/layout/IconCircleLabelList"/>
    <dgm:cxn modelId="{A322F2EE-B716-486E-8F43-0D97EEEB89E1}" type="presParOf" srcId="{BF5F7523-D7A4-4386-B883-3C2CC2D69650}" destId="{0674696D-095C-411A-BC39-EC67226DA2CE}"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F86F6-D964-44AB-A13D-FBCD8E2ACE52}">
      <dsp:nvSpPr>
        <dsp:cNvPr id="0" name=""/>
        <dsp:cNvSpPr/>
      </dsp:nvSpPr>
      <dsp:spPr>
        <a:xfrm>
          <a:off x="0" y="702"/>
          <a:ext cx="61499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0311F0-A2C5-42D4-AC36-5CA9AD0779BE}">
      <dsp:nvSpPr>
        <dsp:cNvPr id="0" name=""/>
        <dsp:cNvSpPr/>
      </dsp:nvSpPr>
      <dsp:spPr>
        <a:xfrm>
          <a:off x="0" y="702"/>
          <a:ext cx="6149975" cy="115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Familiarity with definitions and terms related to guardianship and alternatives</a:t>
          </a:r>
        </a:p>
      </dsp:txBody>
      <dsp:txXfrm>
        <a:off x="0" y="702"/>
        <a:ext cx="6149975" cy="1150973"/>
      </dsp:txXfrm>
    </dsp:sp>
    <dsp:sp modelId="{43E6C398-FC4A-4746-9775-D44AD5CD98FD}">
      <dsp:nvSpPr>
        <dsp:cNvPr id="0" name=""/>
        <dsp:cNvSpPr/>
      </dsp:nvSpPr>
      <dsp:spPr>
        <a:xfrm>
          <a:off x="0" y="1151676"/>
          <a:ext cx="6149975" cy="0"/>
        </a:xfrm>
        <a:prstGeom prst="line">
          <a:avLst/>
        </a:prstGeom>
        <a:solidFill>
          <a:schemeClr val="accent2">
            <a:hueOff val="-2122130"/>
            <a:satOff val="-3976"/>
            <a:lumOff val="6765"/>
            <a:alphaOff val="0"/>
          </a:schemeClr>
        </a:solidFill>
        <a:ln w="12700" cap="flat" cmpd="sng" algn="ctr">
          <a:solidFill>
            <a:schemeClr val="accent2">
              <a:hueOff val="-2122130"/>
              <a:satOff val="-3976"/>
              <a:lumOff val="6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AFDE7D-DBCB-4AE1-9C54-EB6EB448E733}">
      <dsp:nvSpPr>
        <dsp:cNvPr id="0" name=""/>
        <dsp:cNvSpPr/>
      </dsp:nvSpPr>
      <dsp:spPr>
        <a:xfrm>
          <a:off x="0" y="1151676"/>
          <a:ext cx="6149975" cy="115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Clear understanding of what guardianship is and is not</a:t>
          </a:r>
        </a:p>
      </dsp:txBody>
      <dsp:txXfrm>
        <a:off x="0" y="1151676"/>
        <a:ext cx="6149975" cy="1150973"/>
      </dsp:txXfrm>
    </dsp:sp>
    <dsp:sp modelId="{A893BD9C-6110-492C-9D7C-9169A4892258}">
      <dsp:nvSpPr>
        <dsp:cNvPr id="0" name=""/>
        <dsp:cNvSpPr/>
      </dsp:nvSpPr>
      <dsp:spPr>
        <a:xfrm>
          <a:off x="0" y="2302650"/>
          <a:ext cx="6149975" cy="0"/>
        </a:xfrm>
        <a:prstGeom prst="line">
          <a:avLst/>
        </a:prstGeom>
        <a:solidFill>
          <a:schemeClr val="accent2">
            <a:hueOff val="-4244261"/>
            <a:satOff val="-7952"/>
            <a:lumOff val="13529"/>
            <a:alphaOff val="0"/>
          </a:schemeClr>
        </a:solidFill>
        <a:ln w="12700" cap="flat" cmpd="sng" algn="ctr">
          <a:solidFill>
            <a:schemeClr val="accent2">
              <a:hueOff val="-4244261"/>
              <a:satOff val="-7952"/>
              <a:lumOff val="1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31963-A21D-4A44-85BC-8B6994954AD5}">
      <dsp:nvSpPr>
        <dsp:cNvPr id="0" name=""/>
        <dsp:cNvSpPr/>
      </dsp:nvSpPr>
      <dsp:spPr>
        <a:xfrm>
          <a:off x="0" y="2302650"/>
          <a:ext cx="6149975" cy="115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Knowledge of less restrictive alternatives to guardianship and when each one might be appropriate</a:t>
          </a:r>
        </a:p>
      </dsp:txBody>
      <dsp:txXfrm>
        <a:off x="0" y="2302650"/>
        <a:ext cx="6149975" cy="1150973"/>
      </dsp:txXfrm>
    </dsp:sp>
    <dsp:sp modelId="{9F166126-0561-4C76-BE8D-214D62364219}">
      <dsp:nvSpPr>
        <dsp:cNvPr id="0" name=""/>
        <dsp:cNvSpPr/>
      </dsp:nvSpPr>
      <dsp:spPr>
        <a:xfrm>
          <a:off x="0" y="3453624"/>
          <a:ext cx="6149975" cy="0"/>
        </a:xfrm>
        <a:prstGeom prst="line">
          <a:avLst/>
        </a:prstGeom>
        <a:solidFill>
          <a:schemeClr val="accent2">
            <a:hueOff val="-6366391"/>
            <a:satOff val="-11927"/>
            <a:lumOff val="20294"/>
            <a:alphaOff val="0"/>
          </a:schemeClr>
        </a:solidFill>
        <a:ln w="12700" cap="flat" cmpd="sng" algn="ctr">
          <a:solidFill>
            <a:schemeClr val="accent2">
              <a:hueOff val="-6366391"/>
              <a:satOff val="-11927"/>
              <a:lumOff val="2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6FDAB-3EF7-4BDC-85AF-0F481E881C2E}">
      <dsp:nvSpPr>
        <dsp:cNvPr id="0" name=""/>
        <dsp:cNvSpPr/>
      </dsp:nvSpPr>
      <dsp:spPr>
        <a:xfrm>
          <a:off x="0" y="3453624"/>
          <a:ext cx="6149975" cy="115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Knowledge of options for people who need support</a:t>
          </a:r>
        </a:p>
      </dsp:txBody>
      <dsp:txXfrm>
        <a:off x="0" y="3453624"/>
        <a:ext cx="6149975" cy="1150973"/>
      </dsp:txXfrm>
    </dsp:sp>
    <dsp:sp modelId="{1F3A83CB-39FA-4CE6-84FC-311F6D7E84F8}">
      <dsp:nvSpPr>
        <dsp:cNvPr id="0" name=""/>
        <dsp:cNvSpPr/>
      </dsp:nvSpPr>
      <dsp:spPr>
        <a:xfrm>
          <a:off x="0" y="4604598"/>
          <a:ext cx="6149975" cy="0"/>
        </a:xfrm>
        <a:prstGeom prst="line">
          <a:avLst/>
        </a:prstGeom>
        <a:solidFill>
          <a:schemeClr val="accent2">
            <a:hueOff val="-8488521"/>
            <a:satOff val="-15903"/>
            <a:lumOff val="27058"/>
            <a:alphaOff val="0"/>
          </a:schemeClr>
        </a:solidFill>
        <a:ln w="12700" cap="flat" cmpd="sng" algn="ctr">
          <a:solidFill>
            <a:schemeClr val="accent2">
              <a:hueOff val="-8488521"/>
              <a:satOff val="-15903"/>
              <a:lumOff val="27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62649D-C861-403A-A5A8-7D481773B9F5}">
      <dsp:nvSpPr>
        <dsp:cNvPr id="0" name=""/>
        <dsp:cNvSpPr/>
      </dsp:nvSpPr>
      <dsp:spPr>
        <a:xfrm>
          <a:off x="0" y="4604598"/>
          <a:ext cx="6149975" cy="115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Where to find more information and resources</a:t>
          </a:r>
        </a:p>
      </dsp:txBody>
      <dsp:txXfrm>
        <a:off x="0" y="4604598"/>
        <a:ext cx="6149975" cy="1150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51E1E-8A8A-473A-864C-11B43522167E}">
      <dsp:nvSpPr>
        <dsp:cNvPr id="0" name=""/>
        <dsp:cNvSpPr/>
      </dsp:nvSpPr>
      <dsp:spPr>
        <a:xfrm>
          <a:off x="3180" y="294517"/>
          <a:ext cx="3101429" cy="91051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Decisions that </a:t>
          </a:r>
          <a:r>
            <a:rPr lang="en-US" sz="1800" b="1" i="1" kern="1200" dirty="0"/>
            <a:t>cannot</a:t>
          </a:r>
          <a:r>
            <a:rPr lang="en-US" sz="1800" kern="1200" dirty="0"/>
            <a:t> be made by another person</a:t>
          </a:r>
        </a:p>
      </dsp:txBody>
      <dsp:txXfrm>
        <a:off x="3180" y="294517"/>
        <a:ext cx="3101429" cy="910516"/>
      </dsp:txXfrm>
    </dsp:sp>
    <dsp:sp modelId="{A353D4C0-9083-4B47-BC21-77B94457E3DB}">
      <dsp:nvSpPr>
        <dsp:cNvPr id="0" name=""/>
        <dsp:cNvSpPr/>
      </dsp:nvSpPr>
      <dsp:spPr>
        <a:xfrm>
          <a:off x="3180" y="1205034"/>
          <a:ext cx="3101429" cy="333826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Marry</a:t>
          </a:r>
        </a:p>
        <a:p>
          <a:pPr marL="171450" lvl="1" indent="-171450" algn="l" defTabSz="800100">
            <a:lnSpc>
              <a:spcPct val="100000"/>
            </a:lnSpc>
            <a:spcBef>
              <a:spcPct val="0"/>
            </a:spcBef>
            <a:spcAft>
              <a:spcPct val="15000"/>
            </a:spcAft>
            <a:buChar char="•"/>
          </a:pPr>
          <a:r>
            <a:rPr lang="en-US" sz="1800" kern="1200" dirty="0"/>
            <a:t>Vote	</a:t>
          </a:r>
        </a:p>
        <a:p>
          <a:pPr marL="171450" lvl="1" indent="-171450" algn="l" defTabSz="800100">
            <a:lnSpc>
              <a:spcPct val="100000"/>
            </a:lnSpc>
            <a:spcBef>
              <a:spcPct val="0"/>
            </a:spcBef>
            <a:spcAft>
              <a:spcPct val="15000"/>
            </a:spcAft>
            <a:buChar char="•"/>
          </a:pPr>
          <a:r>
            <a:rPr lang="en-US" sz="1800" kern="1200" dirty="0"/>
            <a:t>Seek or retain employment</a:t>
          </a:r>
        </a:p>
      </dsp:txBody>
      <dsp:txXfrm>
        <a:off x="3180" y="1205034"/>
        <a:ext cx="3101429" cy="3338263"/>
      </dsp:txXfrm>
    </dsp:sp>
    <dsp:sp modelId="{5B99BD7A-94C1-458C-80ED-AA92A85709D9}">
      <dsp:nvSpPr>
        <dsp:cNvPr id="0" name=""/>
        <dsp:cNvSpPr/>
      </dsp:nvSpPr>
      <dsp:spPr>
        <a:xfrm>
          <a:off x="3538810" y="294517"/>
          <a:ext cx="3101429" cy="910516"/>
        </a:xfrm>
        <a:prstGeom prst="rect">
          <a:avLst/>
        </a:prstGeom>
        <a:solidFill>
          <a:schemeClr val="accent2">
            <a:hueOff val="-4244261"/>
            <a:satOff val="-7952"/>
            <a:lumOff val="13529"/>
            <a:alphaOff val="0"/>
          </a:schemeClr>
        </a:solidFill>
        <a:ln w="12700" cap="flat" cmpd="sng" algn="ctr">
          <a:solidFill>
            <a:schemeClr val="accent2">
              <a:hueOff val="-4244261"/>
              <a:satOff val="-7952"/>
              <a:lumOff val="1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Decisions that </a:t>
          </a:r>
          <a:r>
            <a:rPr lang="en-US" sz="1800" b="1" i="1" kern="1200" dirty="0"/>
            <a:t>can</a:t>
          </a:r>
          <a:r>
            <a:rPr lang="en-US" sz="1800" kern="1200" dirty="0"/>
            <a:t> be made by another person</a:t>
          </a:r>
        </a:p>
      </dsp:txBody>
      <dsp:txXfrm>
        <a:off x="3538810" y="294517"/>
        <a:ext cx="3101429" cy="910516"/>
      </dsp:txXfrm>
    </dsp:sp>
    <dsp:sp modelId="{0A100077-F76C-4488-AB2D-78AB9762D402}">
      <dsp:nvSpPr>
        <dsp:cNvPr id="0" name=""/>
        <dsp:cNvSpPr/>
      </dsp:nvSpPr>
      <dsp:spPr>
        <a:xfrm>
          <a:off x="3538810" y="1205034"/>
          <a:ext cx="3101429" cy="3338263"/>
        </a:xfrm>
        <a:prstGeom prst="rect">
          <a:avLst/>
        </a:prstGeom>
        <a:solidFill>
          <a:schemeClr val="accent2">
            <a:tint val="40000"/>
            <a:alpha val="90000"/>
            <a:hueOff val="-4349372"/>
            <a:satOff val="12089"/>
            <a:lumOff val="2356"/>
            <a:alphaOff val="0"/>
          </a:schemeClr>
        </a:solidFill>
        <a:ln w="12700" cap="flat" cmpd="sng" algn="ctr">
          <a:solidFill>
            <a:schemeClr val="accent2">
              <a:tint val="40000"/>
              <a:alpha val="90000"/>
              <a:hueOff val="-4349372"/>
              <a:satOff val="12089"/>
              <a:lumOff val="23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Contract</a:t>
          </a:r>
        </a:p>
        <a:p>
          <a:pPr marL="171450" lvl="1" indent="-171450" algn="l" defTabSz="800100">
            <a:lnSpc>
              <a:spcPct val="100000"/>
            </a:lnSpc>
            <a:spcBef>
              <a:spcPct val="0"/>
            </a:spcBef>
            <a:spcAft>
              <a:spcPct val="15000"/>
            </a:spcAft>
            <a:buChar char="•"/>
          </a:pPr>
          <a:r>
            <a:rPr lang="en-US" sz="1800" kern="1200" dirty="0"/>
            <a:t>Sue and defend lawsuits</a:t>
          </a:r>
        </a:p>
        <a:p>
          <a:pPr marL="171450" lvl="1" indent="-171450" algn="l" defTabSz="800100">
            <a:lnSpc>
              <a:spcPct val="100000"/>
            </a:lnSpc>
            <a:spcBef>
              <a:spcPct val="0"/>
            </a:spcBef>
            <a:spcAft>
              <a:spcPct val="15000"/>
            </a:spcAft>
            <a:buChar char="•"/>
          </a:pPr>
          <a:r>
            <a:rPr lang="en-US" sz="1800" kern="1200" dirty="0"/>
            <a:t>Apply for government benefits</a:t>
          </a:r>
        </a:p>
        <a:p>
          <a:pPr marL="171450" lvl="1" indent="-171450" algn="l" defTabSz="800100">
            <a:lnSpc>
              <a:spcPct val="100000"/>
            </a:lnSpc>
            <a:spcBef>
              <a:spcPct val="0"/>
            </a:spcBef>
            <a:spcAft>
              <a:spcPct val="15000"/>
            </a:spcAft>
            <a:buChar char="•"/>
          </a:pPr>
          <a:r>
            <a:rPr lang="en-US" sz="1800" kern="1200" dirty="0"/>
            <a:t>Manage money or property</a:t>
          </a:r>
        </a:p>
        <a:p>
          <a:pPr marL="171450" lvl="1" indent="-171450" algn="l" defTabSz="800100">
            <a:lnSpc>
              <a:spcPct val="100000"/>
            </a:lnSpc>
            <a:spcBef>
              <a:spcPct val="0"/>
            </a:spcBef>
            <a:spcAft>
              <a:spcPct val="15000"/>
            </a:spcAft>
            <a:buChar char="•"/>
          </a:pPr>
          <a:r>
            <a:rPr lang="en-US" sz="1800" kern="1200" dirty="0"/>
            <a:t>Decide where to live</a:t>
          </a:r>
        </a:p>
        <a:p>
          <a:pPr marL="171450" lvl="1" indent="-171450" algn="l" defTabSz="800100">
            <a:lnSpc>
              <a:spcPct val="100000"/>
            </a:lnSpc>
            <a:spcBef>
              <a:spcPct val="0"/>
            </a:spcBef>
            <a:spcAft>
              <a:spcPct val="15000"/>
            </a:spcAft>
            <a:buChar char="•"/>
          </a:pPr>
          <a:r>
            <a:rPr lang="en-US" sz="1800" kern="1200" dirty="0"/>
            <a:t>Consent to medical treatment</a:t>
          </a:r>
        </a:p>
        <a:p>
          <a:pPr marL="171450" lvl="1" indent="-171450" algn="l" defTabSz="800100">
            <a:lnSpc>
              <a:spcPct val="100000"/>
            </a:lnSpc>
            <a:spcBef>
              <a:spcPct val="0"/>
            </a:spcBef>
            <a:spcAft>
              <a:spcPct val="15000"/>
            </a:spcAft>
            <a:buChar char="•"/>
          </a:pPr>
          <a:r>
            <a:rPr lang="en-US" sz="1800" kern="1200" dirty="0"/>
            <a:t>Decide with whom to associate or be friends with</a:t>
          </a:r>
        </a:p>
      </dsp:txBody>
      <dsp:txXfrm>
        <a:off x="3538810" y="1205034"/>
        <a:ext cx="3101429" cy="3338263"/>
      </dsp:txXfrm>
    </dsp:sp>
    <dsp:sp modelId="{4B7FDB96-E849-4777-9267-C255FE8CD13A}">
      <dsp:nvSpPr>
        <dsp:cNvPr id="0" name=""/>
        <dsp:cNvSpPr/>
      </dsp:nvSpPr>
      <dsp:spPr>
        <a:xfrm>
          <a:off x="7076889" y="346681"/>
          <a:ext cx="3101429" cy="910516"/>
        </a:xfrm>
        <a:prstGeom prst="rect">
          <a:avLst/>
        </a:prstGeom>
        <a:solidFill>
          <a:schemeClr val="accent2">
            <a:hueOff val="-8488521"/>
            <a:satOff val="-15903"/>
            <a:lumOff val="27058"/>
            <a:alphaOff val="0"/>
          </a:schemeClr>
        </a:solidFill>
        <a:ln w="12700" cap="flat" cmpd="sng" algn="ctr">
          <a:solidFill>
            <a:schemeClr val="accent2">
              <a:hueOff val="-8488521"/>
              <a:satOff val="-15903"/>
              <a:lumOff val="27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Decisions that can be made by another person </a:t>
          </a:r>
          <a:br>
            <a:rPr lang="en-US" sz="1800" kern="1200" dirty="0"/>
          </a:br>
          <a:r>
            <a:rPr lang="en-US" sz="1800" b="1" i="1" kern="1200" dirty="0"/>
            <a:t>only with a court order</a:t>
          </a:r>
          <a:endParaRPr lang="en-US" sz="1800" b="1" kern="1200" dirty="0"/>
        </a:p>
      </dsp:txBody>
      <dsp:txXfrm>
        <a:off x="7076889" y="346681"/>
        <a:ext cx="3101429" cy="910516"/>
      </dsp:txXfrm>
    </dsp:sp>
    <dsp:sp modelId="{B20CDF97-2724-4B32-9CFC-B221C6D9454C}">
      <dsp:nvSpPr>
        <dsp:cNvPr id="0" name=""/>
        <dsp:cNvSpPr/>
      </dsp:nvSpPr>
      <dsp:spPr>
        <a:xfrm>
          <a:off x="7074439" y="1205034"/>
          <a:ext cx="3101429" cy="3338263"/>
        </a:xfrm>
        <a:prstGeom prst="rect">
          <a:avLst/>
        </a:prstGeom>
        <a:solidFill>
          <a:schemeClr val="accent2">
            <a:tint val="40000"/>
            <a:alpha val="90000"/>
            <a:hueOff val="-8698745"/>
            <a:satOff val="24178"/>
            <a:lumOff val="4713"/>
            <a:alphaOff val="0"/>
          </a:schemeClr>
        </a:solidFill>
        <a:ln w="12700" cap="flat" cmpd="sng" algn="ctr">
          <a:solidFill>
            <a:schemeClr val="accent2">
              <a:tint val="40000"/>
              <a:alpha val="90000"/>
              <a:hueOff val="-8698745"/>
              <a:satOff val="24178"/>
              <a:lumOff val="47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Committing the person to a facility or institution</a:t>
          </a:r>
        </a:p>
        <a:p>
          <a:pPr marL="171450" lvl="1" indent="-171450" algn="l" defTabSz="800100">
            <a:lnSpc>
              <a:spcPct val="100000"/>
            </a:lnSpc>
            <a:spcBef>
              <a:spcPct val="0"/>
            </a:spcBef>
            <a:spcAft>
              <a:spcPct val="15000"/>
            </a:spcAft>
            <a:buChar char="•"/>
          </a:pPr>
          <a:r>
            <a:rPr lang="en-US" sz="1800" kern="1200" dirty="0"/>
            <a:t>Consenting to experiments</a:t>
          </a:r>
        </a:p>
        <a:p>
          <a:pPr marL="171450" lvl="1" indent="-171450" algn="l" defTabSz="800100">
            <a:lnSpc>
              <a:spcPct val="100000"/>
            </a:lnSpc>
            <a:spcBef>
              <a:spcPct val="0"/>
            </a:spcBef>
            <a:spcAft>
              <a:spcPct val="15000"/>
            </a:spcAft>
            <a:buChar char="•"/>
          </a:pPr>
          <a:r>
            <a:rPr lang="en-US" sz="1800" kern="1200" dirty="0"/>
            <a:t>Filing for divorce</a:t>
          </a:r>
        </a:p>
        <a:p>
          <a:pPr marL="171450" lvl="1" indent="-171450" algn="l" defTabSz="800100">
            <a:lnSpc>
              <a:spcPct val="100000"/>
            </a:lnSpc>
            <a:spcBef>
              <a:spcPct val="0"/>
            </a:spcBef>
            <a:spcAft>
              <a:spcPct val="15000"/>
            </a:spcAft>
            <a:buChar char="•"/>
          </a:pPr>
          <a:r>
            <a:rPr lang="en-US" sz="1800" kern="1200" dirty="0"/>
            <a:t>Consenting to termination of parental rights</a:t>
          </a:r>
        </a:p>
        <a:p>
          <a:pPr marL="171450" lvl="1" indent="-171450" algn="l" defTabSz="800100">
            <a:lnSpc>
              <a:spcPct val="100000"/>
            </a:lnSpc>
            <a:spcBef>
              <a:spcPct val="0"/>
            </a:spcBef>
            <a:spcAft>
              <a:spcPct val="15000"/>
            </a:spcAft>
            <a:buChar char="•"/>
          </a:pPr>
          <a:r>
            <a:rPr lang="en-US" sz="1800" kern="1200" dirty="0"/>
            <a:t>Consenting to sterilization or abortion</a:t>
          </a:r>
        </a:p>
      </dsp:txBody>
      <dsp:txXfrm>
        <a:off x="7074439" y="1205034"/>
        <a:ext cx="3101429" cy="3338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850DC-08FB-4C35-A341-28B4BB381DDE}">
      <dsp:nvSpPr>
        <dsp:cNvPr id="0" name=""/>
        <dsp:cNvSpPr/>
      </dsp:nvSpPr>
      <dsp:spPr>
        <a:xfrm>
          <a:off x="570794" y="267049"/>
          <a:ext cx="1784250" cy="17842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31B4A5-18CD-4D34-969C-CC02D584B1F2}">
      <dsp:nvSpPr>
        <dsp:cNvPr id="0" name=""/>
        <dsp:cNvSpPr/>
      </dsp:nvSpPr>
      <dsp:spPr>
        <a:xfrm>
          <a:off x="951044" y="647299"/>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ED5BA8-1013-4DB2-B4F0-036E42DBF998}">
      <dsp:nvSpPr>
        <dsp:cNvPr id="0" name=""/>
        <dsp:cNvSpPr/>
      </dsp:nvSpPr>
      <dsp:spPr>
        <a:xfrm>
          <a:off x="419" y="2607050"/>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FINANCIAL contracts </a:t>
          </a:r>
        </a:p>
      </dsp:txBody>
      <dsp:txXfrm>
        <a:off x="419" y="2607050"/>
        <a:ext cx="2925000" cy="720000"/>
      </dsp:txXfrm>
    </dsp:sp>
    <dsp:sp modelId="{83EEA203-C45D-48C4-8618-C8EF7757708D}">
      <dsp:nvSpPr>
        <dsp:cNvPr id="0" name=""/>
        <dsp:cNvSpPr/>
      </dsp:nvSpPr>
      <dsp:spPr>
        <a:xfrm>
          <a:off x="4007669" y="267049"/>
          <a:ext cx="1784250" cy="17842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C278B-2E56-4737-9A4E-B57257B5F1C0}">
      <dsp:nvSpPr>
        <dsp:cNvPr id="0" name=""/>
        <dsp:cNvSpPr/>
      </dsp:nvSpPr>
      <dsp:spPr>
        <a:xfrm>
          <a:off x="4387919" y="647299"/>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DB364-3044-4A66-9834-C570929DB2D3}">
      <dsp:nvSpPr>
        <dsp:cNvPr id="0" name=""/>
        <dsp:cNvSpPr/>
      </dsp:nvSpPr>
      <dsp:spPr>
        <a:xfrm>
          <a:off x="3437294" y="2607050"/>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MONEY MANAGEMENT</a:t>
          </a:r>
        </a:p>
      </dsp:txBody>
      <dsp:txXfrm>
        <a:off x="3437294" y="2607050"/>
        <a:ext cx="2925000" cy="720000"/>
      </dsp:txXfrm>
    </dsp:sp>
    <dsp:sp modelId="{2707E596-E38E-40A3-9501-6665E6F2B6A8}">
      <dsp:nvSpPr>
        <dsp:cNvPr id="0" name=""/>
        <dsp:cNvSpPr/>
      </dsp:nvSpPr>
      <dsp:spPr>
        <a:xfrm>
          <a:off x="7634275" y="267049"/>
          <a:ext cx="1784250" cy="17842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AEBF1-2C30-414D-8934-613C555EBF53}">
      <dsp:nvSpPr>
        <dsp:cNvPr id="0" name=""/>
        <dsp:cNvSpPr/>
      </dsp:nvSpPr>
      <dsp:spPr>
        <a:xfrm>
          <a:off x="8014525" y="647299"/>
          <a:ext cx="1023750" cy="1023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74696D-095C-411A-BC39-EC67226DA2CE}">
      <dsp:nvSpPr>
        <dsp:cNvPr id="0" name=""/>
        <dsp:cNvSpPr/>
      </dsp:nvSpPr>
      <dsp:spPr>
        <a:xfrm>
          <a:off x="6874169" y="2607050"/>
          <a:ext cx="33044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PROPERTY MANAGEMENT</a:t>
          </a:r>
        </a:p>
      </dsp:txBody>
      <dsp:txXfrm>
        <a:off x="6874169" y="2607050"/>
        <a:ext cx="330446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231"/>
          </a:xfrm>
          <a:prstGeom prst="rect">
            <a:avLst/>
          </a:prstGeom>
        </p:spPr>
        <p:txBody>
          <a:bodyPr vert="horz" lIns="91440" tIns="45720" rIns="91440" bIns="45720" rtlCol="0"/>
          <a:lstStyle>
            <a:lvl1pPr algn="r">
              <a:defRPr sz="1200"/>
            </a:lvl1pPr>
          </a:lstStyle>
          <a:p>
            <a:fld id="{B5A43221-7E18-4765-ACB0-B1F98B49855B}" type="datetimeFigureOut">
              <a:rPr lang="en-US" smtClean="0"/>
              <a:t>12/19/2023</a:t>
            </a:fld>
            <a:endParaRPr lang="en-US"/>
          </a:p>
        </p:txBody>
      </p:sp>
      <p:sp>
        <p:nvSpPr>
          <p:cNvPr id="4" name="Footer Placeholder 3"/>
          <p:cNvSpPr>
            <a:spLocks noGrp="1"/>
          </p:cNvSpPr>
          <p:nvPr>
            <p:ph type="ftr" sz="quarter" idx="2"/>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5046"/>
            <a:ext cx="2971800" cy="467230"/>
          </a:xfrm>
          <a:prstGeom prst="rect">
            <a:avLst/>
          </a:prstGeom>
        </p:spPr>
        <p:txBody>
          <a:bodyPr vert="horz" lIns="91440" tIns="45720" rIns="91440" bIns="45720" rtlCol="0" anchor="b"/>
          <a:lstStyle>
            <a:lvl1pPr algn="r">
              <a:defRPr sz="1200"/>
            </a:lvl1pPr>
          </a:lstStyle>
          <a:p>
            <a:fld id="{D65134A0-B299-42B3-8792-9D0F0993BB18}" type="slidenum">
              <a:rPr lang="en-US" smtClean="0"/>
              <a:t>‹#›</a:t>
            </a:fld>
            <a:endParaRPr lang="en-US"/>
          </a:p>
        </p:txBody>
      </p:sp>
    </p:spTree>
    <p:extLst>
      <p:ext uri="{BB962C8B-B14F-4D97-AF65-F5344CB8AC3E}">
        <p14:creationId xmlns:p14="http://schemas.microsoft.com/office/powerpoint/2010/main" val="3122344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231"/>
          </a:xfrm>
          <a:prstGeom prst="rect">
            <a:avLst/>
          </a:prstGeom>
        </p:spPr>
        <p:txBody>
          <a:bodyPr vert="horz" lIns="91440" tIns="45720" rIns="91440" bIns="45720" rtlCol="0"/>
          <a:lstStyle>
            <a:lvl1pPr algn="r">
              <a:defRPr sz="1200"/>
            </a:lvl1pPr>
          </a:lstStyle>
          <a:p>
            <a:fld id="{23F9E9FE-7894-4E5C-95C6-E3CE2DCA6F21}" type="datetimeFigureOut">
              <a:rPr lang="en-US" smtClean="0"/>
              <a:t>12/19/2023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32"/>
            <a:ext cx="5486400" cy="366670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5046"/>
            <a:ext cx="2971800" cy="467230"/>
          </a:xfrm>
          <a:prstGeom prst="rect">
            <a:avLst/>
          </a:prstGeom>
        </p:spPr>
        <p:txBody>
          <a:bodyPr vert="horz" lIns="91440" tIns="45720" rIns="91440" bIns="45720" rtlCol="0" anchor="b"/>
          <a:lstStyle>
            <a:lvl1pPr algn="r">
              <a:defRPr sz="1200"/>
            </a:lvl1pPr>
          </a:lstStyle>
          <a:p>
            <a:fld id="{88E8AEC8-7494-4B2C-BDFD-EFDCC41B9F70}" type="slidenum">
              <a:rPr lang="en-US" smtClean="0"/>
              <a:t>‹#›</a:t>
            </a:fld>
            <a:endParaRPr lang="en-US"/>
          </a:p>
        </p:txBody>
      </p:sp>
    </p:spTree>
    <p:extLst>
      <p:ext uri="{BB962C8B-B14F-4D97-AF65-F5344CB8AC3E}">
        <p14:creationId xmlns:p14="http://schemas.microsoft.com/office/powerpoint/2010/main" val="275494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a:t>
            </a:r>
          </a:p>
          <a:p>
            <a:r>
              <a:rPr lang="en-US" dirty="0"/>
              <a:t>This training is organized in a way that:</a:t>
            </a:r>
          </a:p>
          <a:p>
            <a:pPr marL="228600" indent="-228600">
              <a:buAutoNum type="arabicPeriod"/>
            </a:pPr>
            <a:r>
              <a:rPr lang="en-US" dirty="0"/>
              <a:t>Provides a general overview of guardianship and conservatorship</a:t>
            </a:r>
          </a:p>
          <a:p>
            <a:pPr marL="228600" indent="-228600">
              <a:buAutoNum type="arabicPeriod"/>
            </a:pPr>
            <a:r>
              <a:rPr lang="en-US" dirty="0"/>
              <a:t>Reviews alternatives group in 3 areas (Medical, Safety &amp; Well-Being, Financial)</a:t>
            </a:r>
          </a:p>
          <a:p>
            <a:pPr marL="228600" indent="-228600">
              <a:buAutoNum type="arabicPeriod"/>
            </a:pPr>
            <a:r>
              <a:rPr lang="en-US" dirty="0"/>
              <a:t>Within the 3 areas, alternatives are viewed in order from least restrictive to most restrictive</a:t>
            </a:r>
          </a:p>
        </p:txBody>
      </p:sp>
      <p:sp>
        <p:nvSpPr>
          <p:cNvPr id="4" name="Slide Number Placeholder 3"/>
          <p:cNvSpPr>
            <a:spLocks noGrp="1"/>
          </p:cNvSpPr>
          <p:nvPr>
            <p:ph type="sldNum" sz="quarter" idx="5"/>
          </p:nvPr>
        </p:nvSpPr>
        <p:spPr/>
        <p:txBody>
          <a:bodyPr/>
          <a:lstStyle/>
          <a:p>
            <a:fld id="{88E8AEC8-7494-4B2C-BDFD-EFDCC41B9F70}" type="slidenum">
              <a:rPr lang="en-US" smtClean="0"/>
              <a:t>2</a:t>
            </a:fld>
            <a:endParaRPr lang="en-US"/>
          </a:p>
        </p:txBody>
      </p:sp>
    </p:spTree>
    <p:extLst>
      <p:ext uri="{BB962C8B-B14F-4D97-AF65-F5344CB8AC3E}">
        <p14:creationId xmlns:p14="http://schemas.microsoft.com/office/powerpoint/2010/main" val="268083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cs typeface="Calibri"/>
              </a:rPr>
              <a:t>Activity idea</a:t>
            </a:r>
            <a:r>
              <a:rPr lang="en-US" dirty="0">
                <a:cs typeface="Calibri"/>
              </a:rPr>
              <a:t>: (10-15 minutes) </a:t>
            </a:r>
          </a:p>
          <a:p>
            <a:pPr marL="171450" indent="-171450" algn="l">
              <a:buFont typeface="Arial" panose="020B0604020202020204" pitchFamily="34" charset="0"/>
              <a:buChar char="•"/>
            </a:pPr>
            <a:r>
              <a:rPr lang="en-US" dirty="0">
                <a:cs typeface="Calibri"/>
              </a:rPr>
              <a:t>In your small group, discuss 3-4 various financial responsibilities an adult might have and 3-4 skills a person would need to have to complete those financial tasks or responsibilities successfully. </a:t>
            </a:r>
          </a:p>
          <a:p>
            <a:pPr marL="171450" indent="-171450" algn="l">
              <a:buFont typeface="Arial" panose="020B0604020202020204" pitchFamily="34" charset="0"/>
              <a:buChar char="•"/>
            </a:pPr>
            <a:r>
              <a:rPr lang="en-US" b="1" i="1" dirty="0">
                <a:cs typeface="Calibri"/>
              </a:rPr>
              <a:t>Facilitator</a:t>
            </a:r>
            <a:r>
              <a:rPr lang="en-US" dirty="0">
                <a:cs typeface="Calibri"/>
              </a:rPr>
              <a:t>: Have each group report out and record responses with the large group to help identify some common themes.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Then ask the large group: Now, on your own, consider the people and tools that help you manage your finances. </a:t>
            </a:r>
          </a:p>
          <a:p>
            <a:pPr marL="171450" indent="-171450" algn="l">
              <a:buFont typeface="Arial" panose="020B0604020202020204" pitchFamily="34" charset="0"/>
              <a:buChar char="•"/>
            </a:pPr>
            <a:r>
              <a:rPr lang="en-US" b="1" i="1" dirty="0">
                <a:ea typeface="+mn-lt"/>
                <a:cs typeface="+mn-lt"/>
              </a:rPr>
              <a:t>Facilitator</a:t>
            </a:r>
            <a:r>
              <a:rPr lang="en-US" dirty="0">
                <a:ea typeface="+mn-lt"/>
                <a:cs typeface="+mn-lt"/>
              </a:rPr>
              <a:t>: Record 8-10 responses from the large group. </a:t>
            </a:r>
          </a:p>
          <a:p>
            <a:pPr algn="l"/>
            <a:endParaRPr lang="en-US" dirty="0">
              <a:ea typeface="+mn-lt"/>
              <a:cs typeface="+mn-lt"/>
            </a:endParaRPr>
          </a:p>
          <a:p>
            <a:pPr algn="l"/>
            <a:r>
              <a:rPr lang="en-US" dirty="0">
                <a:ea typeface="+mn-lt"/>
                <a:cs typeface="+mn-lt"/>
              </a:rPr>
              <a:t>The point of this activity is to demonstrate that we all need support to manage our finances. When assessing a person's capacity we want to look at all aspects of their finances, skills and focus on creative ways to involve the person, even if the support of a conservator is needed. </a:t>
            </a:r>
            <a:br>
              <a:rPr lang="en-US" dirty="0">
                <a:ea typeface="+mn-lt"/>
                <a:cs typeface="+mn-lt"/>
              </a:rPr>
            </a:br>
            <a:endParaRPr lang="en-US" dirty="0">
              <a:ea typeface="+mn-lt"/>
              <a:cs typeface="+mn-lt"/>
            </a:endParaRPr>
          </a:p>
          <a:p>
            <a:endParaRPr lang="en-US" dirty="0"/>
          </a:p>
        </p:txBody>
      </p:sp>
      <p:sp>
        <p:nvSpPr>
          <p:cNvPr id="4" name="Slide Number Placeholder 3"/>
          <p:cNvSpPr>
            <a:spLocks noGrp="1"/>
          </p:cNvSpPr>
          <p:nvPr>
            <p:ph type="sldNum" sz="quarter" idx="10"/>
          </p:nvPr>
        </p:nvSpPr>
        <p:spPr/>
        <p:txBody>
          <a:bodyPr/>
          <a:lstStyle/>
          <a:p>
            <a:fld id="{88E8AEC8-7494-4B2C-BDFD-EFDCC41B9F70}" type="slidenum">
              <a:rPr lang="en-US" smtClean="0"/>
              <a:t>11</a:t>
            </a:fld>
            <a:endParaRPr lang="en-US"/>
          </a:p>
        </p:txBody>
      </p:sp>
    </p:spTree>
    <p:extLst>
      <p:ext uri="{BB962C8B-B14F-4D97-AF65-F5344CB8AC3E}">
        <p14:creationId xmlns:p14="http://schemas.microsoft.com/office/powerpoint/2010/main" val="218147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E8AEC8-7494-4B2C-BDFD-EFDCC41B9F70}" type="slidenum">
              <a:rPr lang="en-US" smtClean="0"/>
              <a:t>12</a:t>
            </a:fld>
            <a:endParaRPr lang="en-US"/>
          </a:p>
        </p:txBody>
      </p:sp>
    </p:spTree>
    <p:extLst>
      <p:ext uri="{BB962C8B-B14F-4D97-AF65-F5344CB8AC3E}">
        <p14:creationId xmlns:p14="http://schemas.microsoft.com/office/powerpoint/2010/main" val="323788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8AEC8-7494-4B2C-BDFD-EFDCC41B9F70}" type="slidenum">
              <a:rPr lang="en-US" smtClean="0"/>
              <a:t>13</a:t>
            </a:fld>
            <a:endParaRPr lang="en-US"/>
          </a:p>
        </p:txBody>
      </p:sp>
    </p:spTree>
    <p:extLst>
      <p:ext uri="{BB962C8B-B14F-4D97-AF65-F5344CB8AC3E}">
        <p14:creationId xmlns:p14="http://schemas.microsoft.com/office/powerpoint/2010/main" val="240647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 court orders are getting more specific as to the authority of the guardian, as opposed to older guardianship orders that were broad in scope.</a:t>
            </a:r>
          </a:p>
          <a:p>
            <a:endParaRPr lang="en-US" dirty="0"/>
          </a:p>
          <a:p>
            <a:r>
              <a:rPr lang="en-US" dirty="0"/>
              <a:t>Important for guardians to continue to help the protected person build the skills needed to restore their rights whenever possible.</a:t>
            </a:r>
          </a:p>
        </p:txBody>
      </p:sp>
      <p:sp>
        <p:nvSpPr>
          <p:cNvPr id="4" name="Slide Number Placeholder 3"/>
          <p:cNvSpPr>
            <a:spLocks noGrp="1"/>
          </p:cNvSpPr>
          <p:nvPr>
            <p:ph type="sldNum" sz="quarter" idx="10"/>
          </p:nvPr>
        </p:nvSpPr>
        <p:spPr/>
        <p:txBody>
          <a:bodyPr/>
          <a:lstStyle/>
          <a:p>
            <a:fld id="{88E8AEC8-7494-4B2C-BDFD-EFDCC41B9F70}" type="slidenum">
              <a:rPr lang="en-US" smtClean="0"/>
              <a:t>14</a:t>
            </a:fld>
            <a:endParaRPr lang="en-US"/>
          </a:p>
        </p:txBody>
      </p:sp>
    </p:spTree>
    <p:extLst>
      <p:ext uri="{BB962C8B-B14F-4D97-AF65-F5344CB8AC3E}">
        <p14:creationId xmlns:p14="http://schemas.microsoft.com/office/powerpoint/2010/main" val="27811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should give a short story to  get people’s attention and make it interactive:</a:t>
            </a:r>
          </a:p>
          <a:p>
            <a:pPr marL="171450" indent="-171450">
              <a:buFont typeface="Arial" panose="020B0604020202020204" pitchFamily="34" charset="0"/>
              <a:buChar char="•"/>
            </a:pPr>
            <a:r>
              <a:rPr lang="en-US" dirty="0"/>
              <a:t>Choose from the list of stories below.</a:t>
            </a:r>
          </a:p>
          <a:p>
            <a:pPr marL="171450" indent="-171450">
              <a:buFont typeface="Arial" panose="020B0604020202020204" pitchFamily="34" charset="0"/>
              <a:buChar char="•"/>
            </a:pPr>
            <a:r>
              <a:rPr lang="en-US" dirty="0"/>
              <a:t>Ask  participants to discuss each scenario, specifically around the need for guardianship and/or the decisions of the guardian in each case.</a:t>
            </a:r>
          </a:p>
          <a:p>
            <a:pPr marL="171450" indent="-171450">
              <a:buFont typeface="Arial" panose="020B0604020202020204" pitchFamily="34" charset="0"/>
              <a:buChar char="•"/>
            </a:pPr>
            <a:endParaRPr lang="en-US" dirty="0"/>
          </a:p>
          <a:p>
            <a:pPr lvl="0"/>
            <a:r>
              <a:rPr lang="en-US" sz="1200" b="1" kern="1200" dirty="0">
                <a:solidFill>
                  <a:schemeClr val="tx1"/>
                </a:solidFill>
                <a:effectLst/>
                <a:latin typeface="+mn-lt"/>
                <a:ea typeface="+mn-ea"/>
                <a:cs typeface="+mn-cs"/>
              </a:rPr>
              <a:t>Betty:  28 </a:t>
            </a:r>
            <a:r>
              <a:rPr lang="en-US" sz="1200" kern="1200" dirty="0">
                <a:solidFill>
                  <a:schemeClr val="tx1"/>
                </a:solidFill>
                <a:effectLst/>
                <a:latin typeface="+mn-lt"/>
                <a:ea typeface="+mn-ea"/>
                <a:cs typeface="+mn-cs"/>
              </a:rPr>
              <a:t>year-old woman had a tough childhood with parents who were not available and not capable of parenting.  Betty was in the State’s custody by the time she was 12 years old.  She had a developmental disability—Betty made it through High School, had some friends.  She was shy but conversant when needed.  A guardian stepped in when Betty turned 18 </a:t>
            </a:r>
            <a:r>
              <a:rPr lang="en-US" sz="1200" kern="1200" dirty="0" err="1">
                <a:solidFill>
                  <a:schemeClr val="tx1"/>
                </a:solidFill>
                <a:effectLst/>
                <a:latin typeface="+mn-lt"/>
                <a:ea typeface="+mn-ea"/>
                <a:cs typeface="+mn-cs"/>
              </a:rPr>
              <a:t>yo</a:t>
            </a:r>
            <a:r>
              <a:rPr lang="en-US" sz="1200" kern="1200" dirty="0">
                <a:solidFill>
                  <a:schemeClr val="tx1"/>
                </a:solidFill>
                <a:effectLst/>
                <a:latin typeface="+mn-lt"/>
                <a:ea typeface="+mn-ea"/>
                <a:cs typeface="+mn-cs"/>
              </a:rPr>
              <a:t>.  10 years later, neither Betty nor his residential group home or medical providers believed that Betty needed a guardian. Betty was able to make all decisions regarding housing, work, medical and was adept at pulling in trusted adults for assistance when needed. Do you think Betty needed a guardian?</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Charlie:  </a:t>
            </a:r>
            <a:r>
              <a:rPr lang="en-US" sz="1200" kern="1200" dirty="0">
                <a:solidFill>
                  <a:schemeClr val="tx1"/>
                </a:solidFill>
                <a:effectLst/>
                <a:latin typeface="+mn-lt"/>
                <a:ea typeface="+mn-ea"/>
                <a:cs typeface="+mn-cs"/>
              </a:rPr>
              <a:t>Charlie was born with a developmental disability and was able to express his values and preferences readily as to most aspects of his life.  When Charlie turned 18, his parents became his guardians.  The parents “supported” Charlie as if he continued to be their underage child.  They decided that Charlie could not work, could not go on vacations with other members of his group home, could not listen to any music aside from a single sort of religious music etc. What do you think about the parent/guardian’s restrictions for Charlie?</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Susan</a:t>
            </a:r>
            <a:r>
              <a:rPr lang="en-US" sz="1200" kern="1200" dirty="0">
                <a:solidFill>
                  <a:schemeClr val="tx1"/>
                </a:solidFill>
                <a:effectLst/>
                <a:latin typeface="+mn-lt"/>
                <a:ea typeface="+mn-ea"/>
                <a:cs typeface="+mn-cs"/>
              </a:rPr>
              <a:t> was an older woman who had a Guardian.  She needed a blood transfusion.  Her guardian’s beliefs forbade blood transfusions and the guardian disallowed the medical professionals from proceeding in this life saving measure. Susan wanted to live and did not have any belief system that went against blood transfusions. Do you think the guardian’s actions were appropriate? Why/why not?</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Julie </a:t>
            </a:r>
            <a:r>
              <a:rPr lang="en-US" sz="1200" kern="1200" dirty="0">
                <a:solidFill>
                  <a:schemeClr val="tx1"/>
                </a:solidFill>
                <a:effectLst/>
                <a:latin typeface="+mn-lt"/>
                <a:ea typeface="+mn-ea"/>
                <a:cs typeface="+mn-cs"/>
              </a:rPr>
              <a:t>had always been engaged in mental health services since being a teenager.  She was placed in a group home setting for people with similar issues and was precluded from being in the community more than ½ hour per day, from getting a job through Vocational Rehabilitation Services, from meeting with friends, etc. Are the restrictions imposed by the guardian appropriate? Are they allowed?</a:t>
            </a:r>
          </a:p>
          <a:p>
            <a:pPr marL="0" indent="0">
              <a:buFont typeface="Arial" panose="020B0604020202020204" pitchFamily="34" charset="0"/>
              <a:buNone/>
            </a:pPr>
            <a:endParaRPr lang="en-US" dirty="0"/>
          </a:p>
          <a:p>
            <a:pPr marL="0" indent="0">
              <a:buFont typeface="Arial" panose="020B0604020202020204" pitchFamily="34" charset="0"/>
              <a:buNone/>
            </a:pPr>
            <a:r>
              <a:rPr lang="en-US" sz="1200" b="1" kern="1200" dirty="0">
                <a:solidFill>
                  <a:schemeClr val="tx1"/>
                </a:solidFill>
                <a:effectLst/>
                <a:latin typeface="+mn-lt"/>
                <a:ea typeface="+mn-ea"/>
                <a:cs typeface="+mn-cs"/>
              </a:rPr>
              <a:t>Zachary</a:t>
            </a:r>
            <a:r>
              <a:rPr lang="en-US" sz="1200" kern="1200" dirty="0">
                <a:solidFill>
                  <a:schemeClr val="tx1"/>
                </a:solidFill>
                <a:effectLst/>
                <a:latin typeface="+mn-lt"/>
                <a:ea typeface="+mn-ea"/>
                <a:cs typeface="+mn-cs"/>
              </a:rPr>
              <a:t> was in his 80’s.  He’d had a guardian for decades.  One day Zachary was told to get in a cab and was simply moved to a different residence.  Zachary was very unhappy and did not have any role in this major decision—despite Zachary having strong opinions about where he lived.  Zachary had been moved, his old place was not available. Were the guardian’s actions appropriate? Why/why not?</a:t>
            </a:r>
            <a:endParaRPr lang="en-US" dirty="0"/>
          </a:p>
        </p:txBody>
      </p:sp>
      <p:sp>
        <p:nvSpPr>
          <p:cNvPr id="4" name="Slide Number Placeholder 3"/>
          <p:cNvSpPr>
            <a:spLocks noGrp="1"/>
          </p:cNvSpPr>
          <p:nvPr>
            <p:ph type="sldNum" sz="quarter" idx="10"/>
          </p:nvPr>
        </p:nvSpPr>
        <p:spPr/>
        <p:txBody>
          <a:bodyPr/>
          <a:lstStyle/>
          <a:p>
            <a:fld id="{88E8AEC8-7494-4B2C-BDFD-EFDCC41B9F70}" type="slidenum">
              <a:rPr lang="en-US" smtClean="0"/>
              <a:t>15</a:t>
            </a:fld>
            <a:endParaRPr lang="en-US"/>
          </a:p>
        </p:txBody>
      </p:sp>
    </p:spTree>
    <p:extLst>
      <p:ext uri="{BB962C8B-B14F-4D97-AF65-F5344CB8AC3E}">
        <p14:creationId xmlns:p14="http://schemas.microsoft.com/office/powerpoint/2010/main" val="110435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Oregon has a vibrant WINGS group originally established in 2012. It started at DHS and moved to OJD with funding through federal grants, continues in OR despite no further funding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E8AEC8-7494-4B2C-BDFD-EFDCC41B9F70}" type="slidenum">
              <a:rPr lang="en-US" smtClean="0"/>
              <a:t>3</a:t>
            </a:fld>
            <a:endParaRPr lang="en-US"/>
          </a:p>
        </p:txBody>
      </p:sp>
    </p:spTree>
    <p:extLst>
      <p:ext uri="{BB962C8B-B14F-4D97-AF65-F5344CB8AC3E}">
        <p14:creationId xmlns:p14="http://schemas.microsoft.com/office/powerpoint/2010/main" val="252226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Incapacity is a legal term, not a medical term and is determined by the court.</a:t>
            </a:r>
          </a:p>
          <a:p>
            <a:endParaRPr lang="en-US" dirty="0"/>
          </a:p>
        </p:txBody>
      </p:sp>
      <p:sp>
        <p:nvSpPr>
          <p:cNvPr id="4" name="Slide Number Placeholder 3"/>
          <p:cNvSpPr>
            <a:spLocks noGrp="1"/>
          </p:cNvSpPr>
          <p:nvPr>
            <p:ph type="sldNum" sz="quarter" idx="10"/>
          </p:nvPr>
        </p:nvSpPr>
        <p:spPr/>
        <p:txBody>
          <a:bodyPr/>
          <a:lstStyle/>
          <a:p>
            <a:fld id="{88E8AEC8-7494-4B2C-BDFD-EFDCC41B9F70}" type="slidenum">
              <a:rPr lang="en-US" smtClean="0"/>
              <a:t>4</a:t>
            </a:fld>
            <a:endParaRPr lang="en-US"/>
          </a:p>
        </p:txBody>
      </p:sp>
    </p:spTree>
    <p:extLst>
      <p:ext uri="{BB962C8B-B14F-4D97-AF65-F5344CB8AC3E}">
        <p14:creationId xmlns:p14="http://schemas.microsoft.com/office/powerpoint/2010/main" val="225908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 cannot be granted guardianship without going through the legal process.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07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Clear and convincing evidence is the most stringent burden of proof in Oregon's civil law.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Clear and convincing evidence requires that the party asserting the claim convince you that the existence of each contested fact or element is highly probable.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contrast, preponderance of the evidence is a lower standard merely requiring more probable that not.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Clear and convincing evidence is a demanding standard, requiring less than evidence for beyond a reasonable doubt that is used in criminal cases.</a:t>
            </a:r>
            <a:endParaRPr lang="en-US" dirty="0"/>
          </a:p>
          <a:p>
            <a:pPr marL="171450" indent="-171450">
              <a:buFont typeface="Arial" panose="020B0604020202020204" pitchFamily="34" charset="0"/>
              <a:buChar char="•"/>
            </a:pPr>
            <a:r>
              <a:rPr lang="en-US" dirty="0"/>
              <a:t>Oregon law requires Professional guardians to be certified.</a:t>
            </a:r>
          </a:p>
          <a:p>
            <a:pPr marL="171450" indent="-171450">
              <a:buFont typeface="Arial" panose="020B0604020202020204" pitchFamily="34" charset="0"/>
              <a:buChar char="•"/>
            </a:pPr>
            <a:r>
              <a:rPr lang="en-US" dirty="0"/>
              <a:t>In some counties, family guardians must go through training. </a:t>
            </a:r>
          </a:p>
          <a:p>
            <a:pPr marL="171450" indent="-171450">
              <a:buFont typeface="Arial" panose="020B0604020202020204" pitchFamily="34" charset="0"/>
              <a:buChar char="•"/>
            </a:pPr>
            <a:r>
              <a:rPr lang="en-US" dirty="0"/>
              <a:t>In other counties, although family guardian training is not required it is accessible for anyone that wants to participate in the training.</a:t>
            </a:r>
          </a:p>
          <a:p>
            <a:pPr marL="171450" indent="-171450">
              <a:buFont typeface="Arial" panose="020B0604020202020204" pitchFamily="34" charset="0"/>
              <a:buChar char="•"/>
            </a:pPr>
            <a:r>
              <a:rPr lang="en-US" dirty="0"/>
              <a:t>There is a fee associated with the family training.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504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ORS 125.300 states:</a:t>
            </a:r>
            <a:br>
              <a:rPr lang="en-US" sz="1200" b="1"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(1) A guardian may be appointed for an adult person only as is necessary to promote and protect the well-being of the protected person. </a:t>
            </a:r>
            <a:r>
              <a:rPr lang="en-US" sz="1200" b="0" i="1" kern="1200" dirty="0">
                <a:solidFill>
                  <a:schemeClr val="tx1"/>
                </a:solidFill>
                <a:effectLst/>
                <a:latin typeface="+mn-lt"/>
                <a:ea typeface="+mn-ea"/>
                <a:cs typeface="+mn-cs"/>
              </a:rPr>
              <a:t>A guardianship for an adult person must be designed to </a:t>
            </a:r>
            <a:r>
              <a:rPr lang="en-US" sz="1200" b="1" i="1" kern="1200" dirty="0">
                <a:solidFill>
                  <a:schemeClr val="tx1"/>
                </a:solidFill>
                <a:effectLst/>
                <a:latin typeface="+mn-lt"/>
                <a:ea typeface="+mn-ea"/>
                <a:cs typeface="+mn-cs"/>
              </a:rPr>
              <a:t>encourage the development of maximum self-reliance and independence </a:t>
            </a:r>
            <a:r>
              <a:rPr lang="en-US" sz="1200" b="0" i="1" kern="1200" dirty="0">
                <a:solidFill>
                  <a:schemeClr val="tx1"/>
                </a:solidFill>
                <a:effectLst/>
                <a:latin typeface="+mn-lt"/>
                <a:ea typeface="+mn-ea"/>
                <a:cs typeface="+mn-cs"/>
              </a:rPr>
              <a:t>of the protected person and may be ordered only to the extent necessitated by the person’s actual mental and physical limitations.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(2) An adult protected person for whom a guardian has been appointed is </a:t>
            </a:r>
            <a:r>
              <a:rPr lang="en-US" sz="1200" b="1" i="0" kern="1200" dirty="0">
                <a:solidFill>
                  <a:schemeClr val="tx1"/>
                </a:solidFill>
                <a:effectLst/>
                <a:latin typeface="+mn-lt"/>
                <a:ea typeface="+mn-ea"/>
                <a:cs typeface="+mn-cs"/>
              </a:rPr>
              <a:t>not presumed to be incompetent</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(3) A protected person retains all legal and civil rights provided by law except those that have been expressly limited by court order or specifically granted to the guardian by the court. Rights retained by the person include but are not limited to the right to contact and retain counsel and to have access to personal records. [1995 c.664 §27]</a:t>
            </a:r>
          </a:p>
          <a:p>
            <a:pPr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Under ORS 125.305(2): "The court shall make a guardianship order that is no more restrictive upon the liberty of the protected person than is reasonably necessary to protect the person."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NOTE: Temporary Guardianship can sometimes be referred to as “Emergency” but the correct term is “Temporary”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478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29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Money management can be under the purview of a guardian if the total amount does not exceed $10,000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details from </a:t>
            </a:r>
            <a:r>
              <a:rPr lang="en-US" dirty="0" err="1"/>
              <a:t>From</a:t>
            </a:r>
            <a:r>
              <a:rPr lang="en-US" dirty="0"/>
              <a:t> “Beyond Guardianship: Toward Alternatives that Promote Greater Self-Determination” from the National Council on Disability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Types of Rights at Issue in Guardianships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Rights that can be taken from an individual but not given to another 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Rights that can be taken from a person and exercised by someone else on their behalf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Rights that a guardian needs a court order to exercise on the individual’s behalf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Associations/Friends – new Oregon legislation in 2019 limits a guardian’s ability to limit 3</a:t>
            </a:r>
            <a:r>
              <a:rPr lang="en-US" baseline="30000" dirty="0"/>
              <a:t>rd</a:t>
            </a:r>
            <a:r>
              <a:rPr lang="en-US" dirty="0"/>
              <a:t> party associations without just cause. Guardian must report to the Court when associations are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It is important to clarify the difference between moving a person’s residence and “committing” the person to an institution.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00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Oregon guardian and conservator are different, but in some states they are interchangeable</a:t>
            </a:r>
            <a:endParaRPr lang="en-US" dirty="0"/>
          </a:p>
        </p:txBody>
      </p:sp>
      <p:sp>
        <p:nvSpPr>
          <p:cNvPr id="4" name="Slide Number Placeholder 3"/>
          <p:cNvSpPr>
            <a:spLocks noGrp="1"/>
          </p:cNvSpPr>
          <p:nvPr>
            <p:ph type="sldNum" sz="quarter" idx="5"/>
          </p:nvPr>
        </p:nvSpPr>
        <p:spPr/>
        <p:txBody>
          <a:bodyPr/>
          <a:lstStyle/>
          <a:p>
            <a:fld id="{88E8AEC8-7494-4B2C-BDFD-EFDCC41B9F70}" type="slidenum">
              <a:rPr lang="en-US" smtClean="0"/>
              <a:t>10</a:t>
            </a:fld>
            <a:endParaRPr lang="en-US"/>
          </a:p>
        </p:txBody>
      </p:sp>
    </p:spTree>
    <p:extLst>
      <p:ext uri="{BB962C8B-B14F-4D97-AF65-F5344CB8AC3E}">
        <p14:creationId xmlns:p14="http://schemas.microsoft.com/office/powerpoint/2010/main" val="79731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r>
              <a:rPr lang="en-US"/>
              <a:t>2019</a:t>
            </a: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857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389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8705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7995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9055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r>
              <a:rPr lang="en-US"/>
              <a:t>2019</a:t>
            </a: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40540011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500748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653433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8657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8845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r>
              <a:rPr lang="en-US"/>
              <a:t>2019</a:t>
            </a:r>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738518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r>
              <a:rPr lang="en-US"/>
              <a:t>2019</a:t>
            </a:r>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42606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2019</a:t>
            </a: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logo&#10;&#10;Description generated with very high confidence">
            <a:extLst>
              <a:ext uri="{FF2B5EF4-FFF2-40B4-BE49-F238E27FC236}">
                <a16:creationId xmlns:a16="http://schemas.microsoft.com/office/drawing/2014/main" id="{D4F62FE1-3486-4D51-A594-BBB3FCB3A1D2}"/>
              </a:ext>
            </a:extLst>
          </p:cNvPr>
          <p:cNvPicPr>
            <a:picLocks noChangeAspect="1"/>
          </p:cNvPicPr>
          <p:nvPr userDrawn="1"/>
        </p:nvPicPr>
        <p:blipFill>
          <a:blip r:embed="rId14">
            <a:biLevel thresh="75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9954000" y="6062889"/>
            <a:ext cx="1798685" cy="658586"/>
          </a:xfrm>
          <a:prstGeom prst="rect">
            <a:avLst/>
          </a:prstGeom>
        </p:spPr>
      </p:pic>
    </p:spTree>
    <p:extLst>
      <p:ext uri="{BB962C8B-B14F-4D97-AF65-F5344CB8AC3E}">
        <p14:creationId xmlns:p14="http://schemas.microsoft.com/office/powerpoint/2010/main" val="3161199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2.svg"/><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11.png"/><Relationship Id="rId2" Type="http://schemas.openxmlformats.org/officeDocument/2006/relationships/audio" Target="../media/media9.mp3"/><Relationship Id="rId16" Type="http://schemas.openxmlformats.org/officeDocument/2006/relationships/image" Target="../media/image2.png"/><Relationship Id="rId1" Type="http://schemas.microsoft.com/office/2007/relationships/media" Target="../media/media9.mp3"/><Relationship Id="rId6" Type="http://schemas.openxmlformats.org/officeDocument/2006/relationships/diagramLayout" Target="../diagrams/layout2.xml"/><Relationship Id="rId11" Type="http://schemas.openxmlformats.org/officeDocument/2006/relationships/image" Target="../media/image10.svg"/><Relationship Id="rId5" Type="http://schemas.openxmlformats.org/officeDocument/2006/relationships/diagramData" Target="../diagrams/data2.xml"/><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notesSlide" Target="../notesSlides/notesSlide8.xml"/><Relationship Id="rId9" Type="http://schemas.microsoft.com/office/2007/relationships/diagramDrawing" Target="../diagrams/drawing2.xml"/><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A25BF79-9ED2-4290-8C48-1AB107B67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D7E35-DF7D-4E8C-BB36-64181445856E}"/>
              </a:ext>
            </a:extLst>
          </p:cNvPr>
          <p:cNvSpPr>
            <a:spLocks noGrp="1"/>
          </p:cNvSpPr>
          <p:nvPr>
            <p:ph type="ctrTitle"/>
          </p:nvPr>
        </p:nvSpPr>
        <p:spPr>
          <a:xfrm>
            <a:off x="3428486" y="1098388"/>
            <a:ext cx="5909478" cy="4335020"/>
          </a:xfrm>
        </p:spPr>
        <p:txBody>
          <a:bodyPr anchor="b">
            <a:normAutofit/>
          </a:bodyPr>
          <a:lstStyle/>
          <a:p>
            <a:pPr algn="l"/>
            <a:r>
              <a:rPr lang="en-US" sz="4800">
                <a:solidFill>
                  <a:schemeClr val="tx1">
                    <a:lumMod val="95000"/>
                    <a:lumOff val="5000"/>
                  </a:schemeClr>
                </a:solidFill>
              </a:rPr>
              <a:t>Alternatives to Guardianship</a:t>
            </a:r>
          </a:p>
        </p:txBody>
      </p:sp>
      <p:sp>
        <p:nvSpPr>
          <p:cNvPr id="3" name="Subtitle 2">
            <a:extLst>
              <a:ext uri="{FF2B5EF4-FFF2-40B4-BE49-F238E27FC236}">
                <a16:creationId xmlns:a16="http://schemas.microsoft.com/office/drawing/2014/main" id="{2B5B729E-04BC-45F9-8FA7-FB43AE576F0C}"/>
              </a:ext>
            </a:extLst>
          </p:cNvPr>
          <p:cNvSpPr>
            <a:spLocks noGrp="1"/>
          </p:cNvSpPr>
          <p:nvPr>
            <p:ph type="subTitle" idx="1"/>
          </p:nvPr>
        </p:nvSpPr>
        <p:spPr>
          <a:xfrm>
            <a:off x="3428486" y="5433408"/>
            <a:ext cx="7826723" cy="742279"/>
          </a:xfrm>
        </p:spPr>
        <p:txBody>
          <a:bodyPr>
            <a:normAutofit/>
          </a:bodyPr>
          <a:lstStyle/>
          <a:p>
            <a:pPr algn="l"/>
            <a:endParaRPr lang="en-US" sz="1600">
              <a:solidFill>
                <a:schemeClr val="tx1">
                  <a:lumMod val="95000"/>
                  <a:lumOff val="5000"/>
                </a:schemeClr>
              </a:solidFill>
            </a:endParaRPr>
          </a:p>
        </p:txBody>
      </p:sp>
      <p:sp>
        <p:nvSpPr>
          <p:cNvPr id="10" name="Freeform: Shape 9">
            <a:extLst>
              <a:ext uri="{FF2B5EF4-FFF2-40B4-BE49-F238E27FC236}">
                <a16:creationId xmlns:a16="http://schemas.microsoft.com/office/drawing/2014/main" id="{68A549F5-BF47-4351-BA22-B59919984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2921728" cy="6858000"/>
          </a:xfrm>
          <a:custGeom>
            <a:avLst/>
            <a:gdLst>
              <a:gd name="connsiteX0" fmla="*/ 0 w 2921728"/>
              <a:gd name="connsiteY0" fmla="*/ 0 h 6858000"/>
              <a:gd name="connsiteX1" fmla="*/ 2035903 w 2921728"/>
              <a:gd name="connsiteY1" fmla="*/ 0 h 6858000"/>
              <a:gd name="connsiteX2" fmla="*/ 2202677 w 2921728"/>
              <a:gd name="connsiteY2" fmla="*/ 0 h 6858000"/>
              <a:gd name="connsiteX3" fmla="*/ 2745516 w 2921728"/>
              <a:gd name="connsiteY3" fmla="*/ 0 h 6858000"/>
              <a:gd name="connsiteX4" fmla="*/ 2747103 w 2921728"/>
              <a:gd name="connsiteY4" fmla="*/ 68263 h 6858000"/>
              <a:gd name="connsiteX5" fmla="*/ 2755041 w 2921728"/>
              <a:gd name="connsiteY5" fmla="*/ 128588 h 6858000"/>
              <a:gd name="connsiteX6" fmla="*/ 2766153 w 2921728"/>
              <a:gd name="connsiteY6" fmla="*/ 180975 h 6858000"/>
              <a:gd name="connsiteX7" fmla="*/ 2780441 w 2921728"/>
              <a:gd name="connsiteY7" fmla="*/ 227013 h 6858000"/>
              <a:gd name="connsiteX8" fmla="*/ 2796316 w 2921728"/>
              <a:gd name="connsiteY8" fmla="*/ 268288 h 6858000"/>
              <a:gd name="connsiteX9" fmla="*/ 2815366 w 2921728"/>
              <a:gd name="connsiteY9" fmla="*/ 304800 h 6858000"/>
              <a:gd name="connsiteX10" fmla="*/ 2834416 w 2921728"/>
              <a:gd name="connsiteY10" fmla="*/ 342900 h 6858000"/>
              <a:gd name="connsiteX11" fmla="*/ 2853466 w 2921728"/>
              <a:gd name="connsiteY11" fmla="*/ 381000 h 6858000"/>
              <a:gd name="connsiteX12" fmla="*/ 2869341 w 2921728"/>
              <a:gd name="connsiteY12" fmla="*/ 417513 h 6858000"/>
              <a:gd name="connsiteX13" fmla="*/ 2885216 w 2921728"/>
              <a:gd name="connsiteY13" fmla="*/ 458788 h 6858000"/>
              <a:gd name="connsiteX14" fmla="*/ 2901091 w 2921728"/>
              <a:gd name="connsiteY14" fmla="*/ 504825 h 6858000"/>
              <a:gd name="connsiteX15" fmla="*/ 2912203 w 2921728"/>
              <a:gd name="connsiteY15" fmla="*/ 557213 h 6858000"/>
              <a:gd name="connsiteX16" fmla="*/ 2918553 w 2921728"/>
              <a:gd name="connsiteY16" fmla="*/ 617538 h 6858000"/>
              <a:gd name="connsiteX17" fmla="*/ 2921728 w 2921728"/>
              <a:gd name="connsiteY17" fmla="*/ 685800 h 6858000"/>
              <a:gd name="connsiteX18" fmla="*/ 2918553 w 2921728"/>
              <a:gd name="connsiteY18" fmla="*/ 754063 h 6858000"/>
              <a:gd name="connsiteX19" fmla="*/ 2912203 w 2921728"/>
              <a:gd name="connsiteY19" fmla="*/ 814388 h 6858000"/>
              <a:gd name="connsiteX20" fmla="*/ 2901091 w 2921728"/>
              <a:gd name="connsiteY20" fmla="*/ 866775 h 6858000"/>
              <a:gd name="connsiteX21" fmla="*/ 2885216 w 2921728"/>
              <a:gd name="connsiteY21" fmla="*/ 912813 h 6858000"/>
              <a:gd name="connsiteX22" fmla="*/ 2869341 w 2921728"/>
              <a:gd name="connsiteY22" fmla="*/ 954088 h 6858000"/>
              <a:gd name="connsiteX23" fmla="*/ 2853466 w 2921728"/>
              <a:gd name="connsiteY23" fmla="*/ 990600 h 6858000"/>
              <a:gd name="connsiteX24" fmla="*/ 2834416 w 2921728"/>
              <a:gd name="connsiteY24" fmla="*/ 1028700 h 6858000"/>
              <a:gd name="connsiteX25" fmla="*/ 2815366 w 2921728"/>
              <a:gd name="connsiteY25" fmla="*/ 1066800 h 6858000"/>
              <a:gd name="connsiteX26" fmla="*/ 2796316 w 2921728"/>
              <a:gd name="connsiteY26" fmla="*/ 1103313 h 6858000"/>
              <a:gd name="connsiteX27" fmla="*/ 2780441 w 2921728"/>
              <a:gd name="connsiteY27" fmla="*/ 1144588 h 6858000"/>
              <a:gd name="connsiteX28" fmla="*/ 2766153 w 2921728"/>
              <a:gd name="connsiteY28" fmla="*/ 1190625 h 6858000"/>
              <a:gd name="connsiteX29" fmla="*/ 2755041 w 2921728"/>
              <a:gd name="connsiteY29" fmla="*/ 1243013 h 6858000"/>
              <a:gd name="connsiteX30" fmla="*/ 2747103 w 2921728"/>
              <a:gd name="connsiteY30" fmla="*/ 1303338 h 6858000"/>
              <a:gd name="connsiteX31" fmla="*/ 2745516 w 2921728"/>
              <a:gd name="connsiteY31" fmla="*/ 1371600 h 6858000"/>
              <a:gd name="connsiteX32" fmla="*/ 2747103 w 2921728"/>
              <a:gd name="connsiteY32" fmla="*/ 1439863 h 6858000"/>
              <a:gd name="connsiteX33" fmla="*/ 2755041 w 2921728"/>
              <a:gd name="connsiteY33" fmla="*/ 1500188 h 6858000"/>
              <a:gd name="connsiteX34" fmla="*/ 2766153 w 2921728"/>
              <a:gd name="connsiteY34" fmla="*/ 1552575 h 6858000"/>
              <a:gd name="connsiteX35" fmla="*/ 2780441 w 2921728"/>
              <a:gd name="connsiteY35" fmla="*/ 1598613 h 6858000"/>
              <a:gd name="connsiteX36" fmla="*/ 2796316 w 2921728"/>
              <a:gd name="connsiteY36" fmla="*/ 1639888 h 6858000"/>
              <a:gd name="connsiteX37" fmla="*/ 2815366 w 2921728"/>
              <a:gd name="connsiteY37" fmla="*/ 1676400 h 6858000"/>
              <a:gd name="connsiteX38" fmla="*/ 2834416 w 2921728"/>
              <a:gd name="connsiteY38" fmla="*/ 1714500 h 6858000"/>
              <a:gd name="connsiteX39" fmla="*/ 2853466 w 2921728"/>
              <a:gd name="connsiteY39" fmla="*/ 1752600 h 6858000"/>
              <a:gd name="connsiteX40" fmla="*/ 2869341 w 2921728"/>
              <a:gd name="connsiteY40" fmla="*/ 1789113 h 6858000"/>
              <a:gd name="connsiteX41" fmla="*/ 2885216 w 2921728"/>
              <a:gd name="connsiteY41" fmla="*/ 1830388 h 6858000"/>
              <a:gd name="connsiteX42" fmla="*/ 2901091 w 2921728"/>
              <a:gd name="connsiteY42" fmla="*/ 1876425 h 6858000"/>
              <a:gd name="connsiteX43" fmla="*/ 2912203 w 2921728"/>
              <a:gd name="connsiteY43" fmla="*/ 1928813 h 6858000"/>
              <a:gd name="connsiteX44" fmla="*/ 2918553 w 2921728"/>
              <a:gd name="connsiteY44" fmla="*/ 1989138 h 6858000"/>
              <a:gd name="connsiteX45" fmla="*/ 2921728 w 2921728"/>
              <a:gd name="connsiteY45" fmla="*/ 2057400 h 6858000"/>
              <a:gd name="connsiteX46" fmla="*/ 2918553 w 2921728"/>
              <a:gd name="connsiteY46" fmla="*/ 2125663 h 6858000"/>
              <a:gd name="connsiteX47" fmla="*/ 2912203 w 2921728"/>
              <a:gd name="connsiteY47" fmla="*/ 2185988 h 6858000"/>
              <a:gd name="connsiteX48" fmla="*/ 2901091 w 2921728"/>
              <a:gd name="connsiteY48" fmla="*/ 2238375 h 6858000"/>
              <a:gd name="connsiteX49" fmla="*/ 2885216 w 2921728"/>
              <a:gd name="connsiteY49" fmla="*/ 2284413 h 6858000"/>
              <a:gd name="connsiteX50" fmla="*/ 2869341 w 2921728"/>
              <a:gd name="connsiteY50" fmla="*/ 2325688 h 6858000"/>
              <a:gd name="connsiteX51" fmla="*/ 2853466 w 2921728"/>
              <a:gd name="connsiteY51" fmla="*/ 2362200 h 6858000"/>
              <a:gd name="connsiteX52" fmla="*/ 2834416 w 2921728"/>
              <a:gd name="connsiteY52" fmla="*/ 2400300 h 6858000"/>
              <a:gd name="connsiteX53" fmla="*/ 2815366 w 2921728"/>
              <a:gd name="connsiteY53" fmla="*/ 2438400 h 6858000"/>
              <a:gd name="connsiteX54" fmla="*/ 2796316 w 2921728"/>
              <a:gd name="connsiteY54" fmla="*/ 2474913 h 6858000"/>
              <a:gd name="connsiteX55" fmla="*/ 2780441 w 2921728"/>
              <a:gd name="connsiteY55" fmla="*/ 2516188 h 6858000"/>
              <a:gd name="connsiteX56" fmla="*/ 2766153 w 2921728"/>
              <a:gd name="connsiteY56" fmla="*/ 2562225 h 6858000"/>
              <a:gd name="connsiteX57" fmla="*/ 2755041 w 2921728"/>
              <a:gd name="connsiteY57" fmla="*/ 2614613 h 6858000"/>
              <a:gd name="connsiteX58" fmla="*/ 2747103 w 2921728"/>
              <a:gd name="connsiteY58" fmla="*/ 2674938 h 6858000"/>
              <a:gd name="connsiteX59" fmla="*/ 2745516 w 2921728"/>
              <a:gd name="connsiteY59" fmla="*/ 2743200 h 6858000"/>
              <a:gd name="connsiteX60" fmla="*/ 2747103 w 2921728"/>
              <a:gd name="connsiteY60" fmla="*/ 2811463 h 6858000"/>
              <a:gd name="connsiteX61" fmla="*/ 2755041 w 2921728"/>
              <a:gd name="connsiteY61" fmla="*/ 2871788 h 6858000"/>
              <a:gd name="connsiteX62" fmla="*/ 2766153 w 2921728"/>
              <a:gd name="connsiteY62" fmla="*/ 2924175 h 6858000"/>
              <a:gd name="connsiteX63" fmla="*/ 2780441 w 2921728"/>
              <a:gd name="connsiteY63" fmla="*/ 2970213 h 6858000"/>
              <a:gd name="connsiteX64" fmla="*/ 2796316 w 2921728"/>
              <a:gd name="connsiteY64" fmla="*/ 3011488 h 6858000"/>
              <a:gd name="connsiteX65" fmla="*/ 2815366 w 2921728"/>
              <a:gd name="connsiteY65" fmla="*/ 3048000 h 6858000"/>
              <a:gd name="connsiteX66" fmla="*/ 2834416 w 2921728"/>
              <a:gd name="connsiteY66" fmla="*/ 3086100 h 6858000"/>
              <a:gd name="connsiteX67" fmla="*/ 2853466 w 2921728"/>
              <a:gd name="connsiteY67" fmla="*/ 3124200 h 6858000"/>
              <a:gd name="connsiteX68" fmla="*/ 2869341 w 2921728"/>
              <a:gd name="connsiteY68" fmla="*/ 3160713 h 6858000"/>
              <a:gd name="connsiteX69" fmla="*/ 2885216 w 2921728"/>
              <a:gd name="connsiteY69" fmla="*/ 3201988 h 6858000"/>
              <a:gd name="connsiteX70" fmla="*/ 2901091 w 2921728"/>
              <a:gd name="connsiteY70" fmla="*/ 3248025 h 6858000"/>
              <a:gd name="connsiteX71" fmla="*/ 2912203 w 2921728"/>
              <a:gd name="connsiteY71" fmla="*/ 3300413 h 6858000"/>
              <a:gd name="connsiteX72" fmla="*/ 2918553 w 2921728"/>
              <a:gd name="connsiteY72" fmla="*/ 3360738 h 6858000"/>
              <a:gd name="connsiteX73" fmla="*/ 2921728 w 2921728"/>
              <a:gd name="connsiteY73" fmla="*/ 3427413 h 6858000"/>
              <a:gd name="connsiteX74" fmla="*/ 2918553 w 2921728"/>
              <a:gd name="connsiteY74" fmla="*/ 3497263 h 6858000"/>
              <a:gd name="connsiteX75" fmla="*/ 2912203 w 2921728"/>
              <a:gd name="connsiteY75" fmla="*/ 3557588 h 6858000"/>
              <a:gd name="connsiteX76" fmla="*/ 2901091 w 2921728"/>
              <a:gd name="connsiteY76" fmla="*/ 3609975 h 6858000"/>
              <a:gd name="connsiteX77" fmla="*/ 2885216 w 2921728"/>
              <a:gd name="connsiteY77" fmla="*/ 3656013 h 6858000"/>
              <a:gd name="connsiteX78" fmla="*/ 2869341 w 2921728"/>
              <a:gd name="connsiteY78" fmla="*/ 3697288 h 6858000"/>
              <a:gd name="connsiteX79" fmla="*/ 2853466 w 2921728"/>
              <a:gd name="connsiteY79" fmla="*/ 3733800 h 6858000"/>
              <a:gd name="connsiteX80" fmla="*/ 2834416 w 2921728"/>
              <a:gd name="connsiteY80" fmla="*/ 3771900 h 6858000"/>
              <a:gd name="connsiteX81" fmla="*/ 2815366 w 2921728"/>
              <a:gd name="connsiteY81" fmla="*/ 3810000 h 6858000"/>
              <a:gd name="connsiteX82" fmla="*/ 2796316 w 2921728"/>
              <a:gd name="connsiteY82" fmla="*/ 3846513 h 6858000"/>
              <a:gd name="connsiteX83" fmla="*/ 2780441 w 2921728"/>
              <a:gd name="connsiteY83" fmla="*/ 3887788 h 6858000"/>
              <a:gd name="connsiteX84" fmla="*/ 2766153 w 2921728"/>
              <a:gd name="connsiteY84" fmla="*/ 3933825 h 6858000"/>
              <a:gd name="connsiteX85" fmla="*/ 2755041 w 2921728"/>
              <a:gd name="connsiteY85" fmla="*/ 3986213 h 6858000"/>
              <a:gd name="connsiteX86" fmla="*/ 2747103 w 2921728"/>
              <a:gd name="connsiteY86" fmla="*/ 4046538 h 6858000"/>
              <a:gd name="connsiteX87" fmla="*/ 2745516 w 2921728"/>
              <a:gd name="connsiteY87" fmla="*/ 4114800 h 6858000"/>
              <a:gd name="connsiteX88" fmla="*/ 2747103 w 2921728"/>
              <a:gd name="connsiteY88" fmla="*/ 4183063 h 6858000"/>
              <a:gd name="connsiteX89" fmla="*/ 2755041 w 2921728"/>
              <a:gd name="connsiteY89" fmla="*/ 4243388 h 6858000"/>
              <a:gd name="connsiteX90" fmla="*/ 2766153 w 2921728"/>
              <a:gd name="connsiteY90" fmla="*/ 4295775 h 6858000"/>
              <a:gd name="connsiteX91" fmla="*/ 2780441 w 2921728"/>
              <a:gd name="connsiteY91" fmla="*/ 4341813 h 6858000"/>
              <a:gd name="connsiteX92" fmla="*/ 2796316 w 2921728"/>
              <a:gd name="connsiteY92" fmla="*/ 4383088 h 6858000"/>
              <a:gd name="connsiteX93" fmla="*/ 2815366 w 2921728"/>
              <a:gd name="connsiteY93" fmla="*/ 4419600 h 6858000"/>
              <a:gd name="connsiteX94" fmla="*/ 2853466 w 2921728"/>
              <a:gd name="connsiteY94" fmla="*/ 4495800 h 6858000"/>
              <a:gd name="connsiteX95" fmla="*/ 2869341 w 2921728"/>
              <a:gd name="connsiteY95" fmla="*/ 4532313 h 6858000"/>
              <a:gd name="connsiteX96" fmla="*/ 2885216 w 2921728"/>
              <a:gd name="connsiteY96" fmla="*/ 4573588 h 6858000"/>
              <a:gd name="connsiteX97" fmla="*/ 2901091 w 2921728"/>
              <a:gd name="connsiteY97" fmla="*/ 4619625 h 6858000"/>
              <a:gd name="connsiteX98" fmla="*/ 2912203 w 2921728"/>
              <a:gd name="connsiteY98" fmla="*/ 4672013 h 6858000"/>
              <a:gd name="connsiteX99" fmla="*/ 2918553 w 2921728"/>
              <a:gd name="connsiteY99" fmla="*/ 4732338 h 6858000"/>
              <a:gd name="connsiteX100" fmla="*/ 2921728 w 2921728"/>
              <a:gd name="connsiteY100" fmla="*/ 4800600 h 6858000"/>
              <a:gd name="connsiteX101" fmla="*/ 2918553 w 2921728"/>
              <a:gd name="connsiteY101" fmla="*/ 4868863 h 6858000"/>
              <a:gd name="connsiteX102" fmla="*/ 2912203 w 2921728"/>
              <a:gd name="connsiteY102" fmla="*/ 4929188 h 6858000"/>
              <a:gd name="connsiteX103" fmla="*/ 2901091 w 2921728"/>
              <a:gd name="connsiteY103" fmla="*/ 4981575 h 6858000"/>
              <a:gd name="connsiteX104" fmla="*/ 2885216 w 2921728"/>
              <a:gd name="connsiteY104" fmla="*/ 5027613 h 6858000"/>
              <a:gd name="connsiteX105" fmla="*/ 2869341 w 2921728"/>
              <a:gd name="connsiteY105" fmla="*/ 5068888 h 6858000"/>
              <a:gd name="connsiteX106" fmla="*/ 2853466 w 2921728"/>
              <a:gd name="connsiteY106" fmla="*/ 5105400 h 6858000"/>
              <a:gd name="connsiteX107" fmla="*/ 2834416 w 2921728"/>
              <a:gd name="connsiteY107" fmla="*/ 5143500 h 6858000"/>
              <a:gd name="connsiteX108" fmla="*/ 2815366 w 2921728"/>
              <a:gd name="connsiteY108" fmla="*/ 5181600 h 6858000"/>
              <a:gd name="connsiteX109" fmla="*/ 2796316 w 2921728"/>
              <a:gd name="connsiteY109" fmla="*/ 5218113 h 6858000"/>
              <a:gd name="connsiteX110" fmla="*/ 2780441 w 2921728"/>
              <a:gd name="connsiteY110" fmla="*/ 5259388 h 6858000"/>
              <a:gd name="connsiteX111" fmla="*/ 2766153 w 2921728"/>
              <a:gd name="connsiteY111" fmla="*/ 5305425 h 6858000"/>
              <a:gd name="connsiteX112" fmla="*/ 2755041 w 2921728"/>
              <a:gd name="connsiteY112" fmla="*/ 5357813 h 6858000"/>
              <a:gd name="connsiteX113" fmla="*/ 2747103 w 2921728"/>
              <a:gd name="connsiteY113" fmla="*/ 5418138 h 6858000"/>
              <a:gd name="connsiteX114" fmla="*/ 2745516 w 2921728"/>
              <a:gd name="connsiteY114" fmla="*/ 5486400 h 6858000"/>
              <a:gd name="connsiteX115" fmla="*/ 2747103 w 2921728"/>
              <a:gd name="connsiteY115" fmla="*/ 5554663 h 6858000"/>
              <a:gd name="connsiteX116" fmla="*/ 2755041 w 2921728"/>
              <a:gd name="connsiteY116" fmla="*/ 5614988 h 6858000"/>
              <a:gd name="connsiteX117" fmla="*/ 2766153 w 2921728"/>
              <a:gd name="connsiteY117" fmla="*/ 5667375 h 6858000"/>
              <a:gd name="connsiteX118" fmla="*/ 2780441 w 2921728"/>
              <a:gd name="connsiteY118" fmla="*/ 5713413 h 6858000"/>
              <a:gd name="connsiteX119" fmla="*/ 2796316 w 2921728"/>
              <a:gd name="connsiteY119" fmla="*/ 5754688 h 6858000"/>
              <a:gd name="connsiteX120" fmla="*/ 2815366 w 2921728"/>
              <a:gd name="connsiteY120" fmla="*/ 5791200 h 6858000"/>
              <a:gd name="connsiteX121" fmla="*/ 2834416 w 2921728"/>
              <a:gd name="connsiteY121" fmla="*/ 5829300 h 6858000"/>
              <a:gd name="connsiteX122" fmla="*/ 2853466 w 2921728"/>
              <a:gd name="connsiteY122" fmla="*/ 5867400 h 6858000"/>
              <a:gd name="connsiteX123" fmla="*/ 2869341 w 2921728"/>
              <a:gd name="connsiteY123" fmla="*/ 5903913 h 6858000"/>
              <a:gd name="connsiteX124" fmla="*/ 2885216 w 2921728"/>
              <a:gd name="connsiteY124" fmla="*/ 5945188 h 6858000"/>
              <a:gd name="connsiteX125" fmla="*/ 2901091 w 2921728"/>
              <a:gd name="connsiteY125" fmla="*/ 5991225 h 6858000"/>
              <a:gd name="connsiteX126" fmla="*/ 2912203 w 2921728"/>
              <a:gd name="connsiteY126" fmla="*/ 6043613 h 6858000"/>
              <a:gd name="connsiteX127" fmla="*/ 2918553 w 2921728"/>
              <a:gd name="connsiteY127" fmla="*/ 6103938 h 6858000"/>
              <a:gd name="connsiteX128" fmla="*/ 2921728 w 2921728"/>
              <a:gd name="connsiteY128" fmla="*/ 6172200 h 6858000"/>
              <a:gd name="connsiteX129" fmla="*/ 2918553 w 2921728"/>
              <a:gd name="connsiteY129" fmla="*/ 6240463 h 6858000"/>
              <a:gd name="connsiteX130" fmla="*/ 2912203 w 2921728"/>
              <a:gd name="connsiteY130" fmla="*/ 6300788 h 6858000"/>
              <a:gd name="connsiteX131" fmla="*/ 2901091 w 2921728"/>
              <a:gd name="connsiteY131" fmla="*/ 6353175 h 6858000"/>
              <a:gd name="connsiteX132" fmla="*/ 2885216 w 2921728"/>
              <a:gd name="connsiteY132" fmla="*/ 6399213 h 6858000"/>
              <a:gd name="connsiteX133" fmla="*/ 2869341 w 2921728"/>
              <a:gd name="connsiteY133" fmla="*/ 6440488 h 6858000"/>
              <a:gd name="connsiteX134" fmla="*/ 2853466 w 2921728"/>
              <a:gd name="connsiteY134" fmla="*/ 6477000 h 6858000"/>
              <a:gd name="connsiteX135" fmla="*/ 2834416 w 2921728"/>
              <a:gd name="connsiteY135" fmla="*/ 6515100 h 6858000"/>
              <a:gd name="connsiteX136" fmla="*/ 2815366 w 2921728"/>
              <a:gd name="connsiteY136" fmla="*/ 6553200 h 6858000"/>
              <a:gd name="connsiteX137" fmla="*/ 2796316 w 2921728"/>
              <a:gd name="connsiteY137" fmla="*/ 6589713 h 6858000"/>
              <a:gd name="connsiteX138" fmla="*/ 2780441 w 2921728"/>
              <a:gd name="connsiteY138" fmla="*/ 6630988 h 6858000"/>
              <a:gd name="connsiteX139" fmla="*/ 2766153 w 2921728"/>
              <a:gd name="connsiteY139" fmla="*/ 6677025 h 6858000"/>
              <a:gd name="connsiteX140" fmla="*/ 2755041 w 2921728"/>
              <a:gd name="connsiteY140" fmla="*/ 6729413 h 6858000"/>
              <a:gd name="connsiteX141" fmla="*/ 2747103 w 2921728"/>
              <a:gd name="connsiteY141" fmla="*/ 6789738 h 6858000"/>
              <a:gd name="connsiteX142" fmla="*/ 2745516 w 2921728"/>
              <a:gd name="connsiteY142" fmla="*/ 6858000 h 6858000"/>
              <a:gd name="connsiteX143" fmla="*/ 2202677 w 2921728"/>
              <a:gd name="connsiteY143" fmla="*/ 6858000 h 6858000"/>
              <a:gd name="connsiteX144" fmla="*/ 2035903 w 2921728"/>
              <a:gd name="connsiteY144" fmla="*/ 6858000 h 6858000"/>
              <a:gd name="connsiteX145" fmla="*/ 0 w 2921728"/>
              <a:gd name="connsiteY14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21728" h="6858000">
                <a:moveTo>
                  <a:pt x="0" y="0"/>
                </a:moveTo>
                <a:lnTo>
                  <a:pt x="2035903" y="0"/>
                </a:lnTo>
                <a:lnTo>
                  <a:pt x="2202677" y="0"/>
                </a:lnTo>
                <a:lnTo>
                  <a:pt x="2745516" y="0"/>
                </a:lnTo>
                <a:lnTo>
                  <a:pt x="2747103" y="68263"/>
                </a:lnTo>
                <a:lnTo>
                  <a:pt x="2755041" y="128588"/>
                </a:lnTo>
                <a:lnTo>
                  <a:pt x="2766153" y="180975"/>
                </a:lnTo>
                <a:lnTo>
                  <a:pt x="2780441" y="227013"/>
                </a:lnTo>
                <a:lnTo>
                  <a:pt x="2796316" y="268288"/>
                </a:lnTo>
                <a:lnTo>
                  <a:pt x="2815366" y="304800"/>
                </a:lnTo>
                <a:lnTo>
                  <a:pt x="2834416" y="342900"/>
                </a:lnTo>
                <a:lnTo>
                  <a:pt x="2853466" y="381000"/>
                </a:lnTo>
                <a:lnTo>
                  <a:pt x="2869341" y="417513"/>
                </a:lnTo>
                <a:lnTo>
                  <a:pt x="2885216" y="458788"/>
                </a:lnTo>
                <a:lnTo>
                  <a:pt x="2901091" y="504825"/>
                </a:lnTo>
                <a:lnTo>
                  <a:pt x="2912203" y="557213"/>
                </a:lnTo>
                <a:lnTo>
                  <a:pt x="2918553" y="617538"/>
                </a:lnTo>
                <a:lnTo>
                  <a:pt x="2921728" y="685800"/>
                </a:lnTo>
                <a:lnTo>
                  <a:pt x="2918553" y="754063"/>
                </a:lnTo>
                <a:lnTo>
                  <a:pt x="2912203" y="814388"/>
                </a:lnTo>
                <a:lnTo>
                  <a:pt x="2901091" y="866775"/>
                </a:lnTo>
                <a:lnTo>
                  <a:pt x="2885216" y="912813"/>
                </a:lnTo>
                <a:lnTo>
                  <a:pt x="2869341" y="954088"/>
                </a:lnTo>
                <a:lnTo>
                  <a:pt x="2853466" y="990600"/>
                </a:lnTo>
                <a:lnTo>
                  <a:pt x="2834416" y="1028700"/>
                </a:lnTo>
                <a:lnTo>
                  <a:pt x="2815366" y="1066800"/>
                </a:lnTo>
                <a:lnTo>
                  <a:pt x="2796316" y="1103313"/>
                </a:lnTo>
                <a:lnTo>
                  <a:pt x="2780441" y="1144588"/>
                </a:lnTo>
                <a:lnTo>
                  <a:pt x="2766153" y="1190625"/>
                </a:lnTo>
                <a:lnTo>
                  <a:pt x="2755041" y="1243013"/>
                </a:lnTo>
                <a:lnTo>
                  <a:pt x="2747103" y="1303338"/>
                </a:lnTo>
                <a:lnTo>
                  <a:pt x="2745516" y="1371600"/>
                </a:lnTo>
                <a:lnTo>
                  <a:pt x="2747103" y="1439863"/>
                </a:lnTo>
                <a:lnTo>
                  <a:pt x="2755041" y="1500188"/>
                </a:lnTo>
                <a:lnTo>
                  <a:pt x="2766153" y="1552575"/>
                </a:lnTo>
                <a:lnTo>
                  <a:pt x="2780441" y="1598613"/>
                </a:lnTo>
                <a:lnTo>
                  <a:pt x="2796316" y="1639888"/>
                </a:lnTo>
                <a:lnTo>
                  <a:pt x="2815366" y="1676400"/>
                </a:lnTo>
                <a:lnTo>
                  <a:pt x="2834416" y="1714500"/>
                </a:lnTo>
                <a:lnTo>
                  <a:pt x="2853466" y="1752600"/>
                </a:lnTo>
                <a:lnTo>
                  <a:pt x="2869341" y="1789113"/>
                </a:lnTo>
                <a:lnTo>
                  <a:pt x="2885216" y="1830388"/>
                </a:lnTo>
                <a:lnTo>
                  <a:pt x="2901091" y="1876425"/>
                </a:lnTo>
                <a:lnTo>
                  <a:pt x="2912203" y="1928813"/>
                </a:lnTo>
                <a:lnTo>
                  <a:pt x="2918553" y="1989138"/>
                </a:lnTo>
                <a:lnTo>
                  <a:pt x="2921728" y="2057400"/>
                </a:lnTo>
                <a:lnTo>
                  <a:pt x="2918553" y="2125663"/>
                </a:lnTo>
                <a:lnTo>
                  <a:pt x="2912203" y="2185988"/>
                </a:lnTo>
                <a:lnTo>
                  <a:pt x="2901091" y="2238375"/>
                </a:lnTo>
                <a:lnTo>
                  <a:pt x="2885216" y="2284413"/>
                </a:lnTo>
                <a:lnTo>
                  <a:pt x="2869341" y="2325688"/>
                </a:lnTo>
                <a:lnTo>
                  <a:pt x="2853466" y="2362200"/>
                </a:lnTo>
                <a:lnTo>
                  <a:pt x="2834416" y="2400300"/>
                </a:lnTo>
                <a:lnTo>
                  <a:pt x="2815366" y="2438400"/>
                </a:lnTo>
                <a:lnTo>
                  <a:pt x="2796316" y="2474913"/>
                </a:lnTo>
                <a:lnTo>
                  <a:pt x="2780441" y="2516188"/>
                </a:lnTo>
                <a:lnTo>
                  <a:pt x="2766153" y="2562225"/>
                </a:lnTo>
                <a:lnTo>
                  <a:pt x="2755041" y="2614613"/>
                </a:lnTo>
                <a:lnTo>
                  <a:pt x="2747103" y="2674938"/>
                </a:lnTo>
                <a:lnTo>
                  <a:pt x="2745516" y="2743200"/>
                </a:lnTo>
                <a:lnTo>
                  <a:pt x="2747103" y="2811463"/>
                </a:lnTo>
                <a:lnTo>
                  <a:pt x="2755041" y="2871788"/>
                </a:lnTo>
                <a:lnTo>
                  <a:pt x="2766153" y="2924175"/>
                </a:lnTo>
                <a:lnTo>
                  <a:pt x="2780441" y="2970213"/>
                </a:lnTo>
                <a:lnTo>
                  <a:pt x="2796316" y="3011488"/>
                </a:lnTo>
                <a:lnTo>
                  <a:pt x="2815366" y="3048000"/>
                </a:lnTo>
                <a:lnTo>
                  <a:pt x="2834416" y="3086100"/>
                </a:lnTo>
                <a:lnTo>
                  <a:pt x="2853466" y="3124200"/>
                </a:lnTo>
                <a:lnTo>
                  <a:pt x="2869341" y="3160713"/>
                </a:lnTo>
                <a:lnTo>
                  <a:pt x="2885216" y="3201988"/>
                </a:lnTo>
                <a:lnTo>
                  <a:pt x="2901091" y="3248025"/>
                </a:lnTo>
                <a:lnTo>
                  <a:pt x="2912203" y="3300413"/>
                </a:lnTo>
                <a:lnTo>
                  <a:pt x="2918553" y="3360738"/>
                </a:lnTo>
                <a:lnTo>
                  <a:pt x="2921728" y="3427413"/>
                </a:lnTo>
                <a:lnTo>
                  <a:pt x="2918553" y="3497263"/>
                </a:lnTo>
                <a:lnTo>
                  <a:pt x="2912203" y="3557588"/>
                </a:lnTo>
                <a:lnTo>
                  <a:pt x="2901091" y="3609975"/>
                </a:lnTo>
                <a:lnTo>
                  <a:pt x="2885216" y="3656013"/>
                </a:lnTo>
                <a:lnTo>
                  <a:pt x="2869341" y="3697288"/>
                </a:lnTo>
                <a:lnTo>
                  <a:pt x="2853466" y="3733800"/>
                </a:lnTo>
                <a:lnTo>
                  <a:pt x="2834416" y="3771900"/>
                </a:lnTo>
                <a:lnTo>
                  <a:pt x="2815366" y="3810000"/>
                </a:lnTo>
                <a:lnTo>
                  <a:pt x="2796316" y="3846513"/>
                </a:lnTo>
                <a:lnTo>
                  <a:pt x="2780441" y="3887788"/>
                </a:lnTo>
                <a:lnTo>
                  <a:pt x="2766153" y="3933825"/>
                </a:lnTo>
                <a:lnTo>
                  <a:pt x="2755041" y="3986213"/>
                </a:lnTo>
                <a:lnTo>
                  <a:pt x="2747103" y="4046538"/>
                </a:lnTo>
                <a:lnTo>
                  <a:pt x="2745516" y="4114800"/>
                </a:lnTo>
                <a:lnTo>
                  <a:pt x="2747103" y="4183063"/>
                </a:lnTo>
                <a:lnTo>
                  <a:pt x="2755041" y="4243388"/>
                </a:lnTo>
                <a:lnTo>
                  <a:pt x="2766153" y="4295775"/>
                </a:lnTo>
                <a:lnTo>
                  <a:pt x="2780441" y="4341813"/>
                </a:lnTo>
                <a:lnTo>
                  <a:pt x="2796316" y="4383088"/>
                </a:lnTo>
                <a:lnTo>
                  <a:pt x="2815366" y="4419600"/>
                </a:lnTo>
                <a:lnTo>
                  <a:pt x="2853466" y="4495800"/>
                </a:lnTo>
                <a:lnTo>
                  <a:pt x="2869341" y="4532313"/>
                </a:lnTo>
                <a:lnTo>
                  <a:pt x="2885216" y="4573588"/>
                </a:lnTo>
                <a:lnTo>
                  <a:pt x="2901091" y="4619625"/>
                </a:lnTo>
                <a:lnTo>
                  <a:pt x="2912203" y="4672013"/>
                </a:lnTo>
                <a:lnTo>
                  <a:pt x="2918553" y="4732338"/>
                </a:lnTo>
                <a:lnTo>
                  <a:pt x="2921728" y="4800600"/>
                </a:lnTo>
                <a:lnTo>
                  <a:pt x="2918553" y="4868863"/>
                </a:lnTo>
                <a:lnTo>
                  <a:pt x="2912203" y="4929188"/>
                </a:lnTo>
                <a:lnTo>
                  <a:pt x="2901091" y="4981575"/>
                </a:lnTo>
                <a:lnTo>
                  <a:pt x="2885216" y="5027613"/>
                </a:lnTo>
                <a:lnTo>
                  <a:pt x="2869341" y="5068888"/>
                </a:lnTo>
                <a:lnTo>
                  <a:pt x="2853466" y="5105400"/>
                </a:lnTo>
                <a:lnTo>
                  <a:pt x="2834416" y="5143500"/>
                </a:lnTo>
                <a:lnTo>
                  <a:pt x="2815366" y="5181600"/>
                </a:lnTo>
                <a:lnTo>
                  <a:pt x="2796316" y="5218113"/>
                </a:lnTo>
                <a:lnTo>
                  <a:pt x="2780441" y="5259388"/>
                </a:lnTo>
                <a:lnTo>
                  <a:pt x="2766153" y="5305425"/>
                </a:lnTo>
                <a:lnTo>
                  <a:pt x="2755041" y="5357813"/>
                </a:lnTo>
                <a:lnTo>
                  <a:pt x="2747103" y="5418138"/>
                </a:lnTo>
                <a:lnTo>
                  <a:pt x="2745516" y="5486400"/>
                </a:lnTo>
                <a:lnTo>
                  <a:pt x="2747103" y="5554663"/>
                </a:lnTo>
                <a:lnTo>
                  <a:pt x="2755041" y="5614988"/>
                </a:lnTo>
                <a:lnTo>
                  <a:pt x="2766153" y="5667375"/>
                </a:lnTo>
                <a:lnTo>
                  <a:pt x="2780441" y="5713413"/>
                </a:lnTo>
                <a:lnTo>
                  <a:pt x="2796316" y="5754688"/>
                </a:lnTo>
                <a:lnTo>
                  <a:pt x="2815366" y="5791200"/>
                </a:lnTo>
                <a:lnTo>
                  <a:pt x="2834416" y="5829300"/>
                </a:lnTo>
                <a:lnTo>
                  <a:pt x="2853466" y="5867400"/>
                </a:lnTo>
                <a:lnTo>
                  <a:pt x="2869341" y="5903913"/>
                </a:lnTo>
                <a:lnTo>
                  <a:pt x="2885216" y="5945188"/>
                </a:lnTo>
                <a:lnTo>
                  <a:pt x="2901091" y="5991225"/>
                </a:lnTo>
                <a:lnTo>
                  <a:pt x="2912203" y="6043613"/>
                </a:lnTo>
                <a:lnTo>
                  <a:pt x="2918553" y="6103938"/>
                </a:lnTo>
                <a:lnTo>
                  <a:pt x="2921728" y="6172200"/>
                </a:lnTo>
                <a:lnTo>
                  <a:pt x="2918553" y="6240463"/>
                </a:lnTo>
                <a:lnTo>
                  <a:pt x="2912203" y="6300788"/>
                </a:lnTo>
                <a:lnTo>
                  <a:pt x="2901091" y="6353175"/>
                </a:lnTo>
                <a:lnTo>
                  <a:pt x="2885216" y="6399213"/>
                </a:lnTo>
                <a:lnTo>
                  <a:pt x="2869341" y="6440488"/>
                </a:lnTo>
                <a:lnTo>
                  <a:pt x="2853466" y="6477000"/>
                </a:lnTo>
                <a:lnTo>
                  <a:pt x="2834416" y="6515100"/>
                </a:lnTo>
                <a:lnTo>
                  <a:pt x="2815366" y="6553200"/>
                </a:lnTo>
                <a:lnTo>
                  <a:pt x="2796316" y="6589713"/>
                </a:lnTo>
                <a:lnTo>
                  <a:pt x="2780441" y="6630988"/>
                </a:lnTo>
                <a:lnTo>
                  <a:pt x="2766153" y="6677025"/>
                </a:lnTo>
                <a:lnTo>
                  <a:pt x="2755041" y="6729413"/>
                </a:lnTo>
                <a:lnTo>
                  <a:pt x="2747103" y="6789738"/>
                </a:lnTo>
                <a:lnTo>
                  <a:pt x="2745516" y="6858000"/>
                </a:lnTo>
                <a:lnTo>
                  <a:pt x="2202677" y="6858000"/>
                </a:lnTo>
                <a:lnTo>
                  <a:pt x="2035903" y="6858000"/>
                </a:lnTo>
                <a:lnTo>
                  <a:pt x="0" y="6858000"/>
                </a:lnTo>
                <a:close/>
              </a:path>
            </a:pathLst>
          </a:custGeom>
          <a:solidFill>
            <a:schemeClr val="accent1"/>
          </a:solidFill>
          <a:ln w="0">
            <a:noFill/>
            <a:prstDash val="solid"/>
            <a:round/>
            <a:headEnd/>
            <a:tailEnd/>
          </a:ln>
        </p:spPr>
      </p:sp>
      <p:sp>
        <p:nvSpPr>
          <p:cNvPr id="12" name="Rectangle 11">
            <a:extLst>
              <a:ext uri="{FF2B5EF4-FFF2-40B4-BE49-F238E27FC236}">
                <a16:creationId xmlns:a16="http://schemas.microsoft.com/office/drawing/2014/main" id="{C467EAEF-38A1-4DBE-A2A7-C4288EC25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54190BA9-BF9A-4AD7-876A-D25940CF0E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94305554"/>
      </p:ext>
    </p:extLst>
  </p:cSld>
  <p:clrMapOvr>
    <a:masterClrMapping/>
  </p:clrMapOvr>
  <mc:AlternateContent xmlns:mc="http://schemas.openxmlformats.org/markup-compatibility/2006" xmlns:p14="http://schemas.microsoft.com/office/powerpoint/2010/main">
    <mc:Choice Requires="p14">
      <p:transition spd="slow" p14:dur="2000" advTm="80907"/>
    </mc:Choice>
    <mc:Fallback xmlns="">
      <p:transition spd="slow" advTm="8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2102-6D2C-4D5F-9A36-8D9358325DCA}"/>
              </a:ext>
            </a:extLst>
          </p:cNvPr>
          <p:cNvSpPr>
            <a:spLocks noGrp="1"/>
          </p:cNvSpPr>
          <p:nvPr>
            <p:ph type="title"/>
          </p:nvPr>
        </p:nvSpPr>
        <p:spPr>
          <a:xfrm>
            <a:off x="1251678" y="382385"/>
            <a:ext cx="10178322" cy="1492132"/>
          </a:xfrm>
        </p:spPr>
        <p:txBody>
          <a:bodyPr>
            <a:normAutofit/>
          </a:bodyPr>
          <a:lstStyle/>
          <a:p>
            <a:r>
              <a:rPr lang="en-US"/>
              <a:t>What is CONSERVATORSHIP?</a:t>
            </a:r>
          </a:p>
        </p:txBody>
      </p:sp>
      <p:pic>
        <p:nvPicPr>
          <p:cNvPr id="7" name="Graphic 6" descr="Court">
            <a:extLst>
              <a:ext uri="{FF2B5EF4-FFF2-40B4-BE49-F238E27FC236}">
                <a16:creationId xmlns:a16="http://schemas.microsoft.com/office/drawing/2014/main" id="{BBB16905-1A20-49CE-9866-1331420B19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06" y="2286001"/>
            <a:ext cx="2960017" cy="2960017"/>
          </a:xfrm>
          <a:prstGeom prst="rect">
            <a:avLst/>
          </a:prstGeom>
        </p:spPr>
      </p:pic>
      <p:sp>
        <p:nvSpPr>
          <p:cNvPr id="3" name="Content Placeholder 2">
            <a:extLst>
              <a:ext uri="{FF2B5EF4-FFF2-40B4-BE49-F238E27FC236}">
                <a16:creationId xmlns:a16="http://schemas.microsoft.com/office/drawing/2014/main" id="{49559EB5-BF44-4739-BFC7-A06E1311A829}"/>
              </a:ext>
            </a:extLst>
          </p:cNvPr>
          <p:cNvSpPr>
            <a:spLocks noGrp="1"/>
          </p:cNvSpPr>
          <p:nvPr>
            <p:ph idx="1"/>
          </p:nvPr>
        </p:nvSpPr>
        <p:spPr>
          <a:xfrm>
            <a:off x="5375804" y="2286001"/>
            <a:ext cx="6054195" cy="3593591"/>
          </a:xfrm>
        </p:spPr>
        <p:txBody>
          <a:bodyPr>
            <a:normAutofit/>
          </a:bodyPr>
          <a:lstStyle/>
          <a:p>
            <a:pPr marL="0" indent="0">
              <a:buNone/>
            </a:pPr>
            <a:r>
              <a:rPr lang="en-US" sz="3200" dirty="0"/>
              <a:t>Conservatorship is the formal court process where a judge appoints another person, called a conservator, to administer the finances of a financially incapable person. </a:t>
            </a:r>
          </a:p>
        </p:txBody>
      </p:sp>
      <p:pic>
        <p:nvPicPr>
          <p:cNvPr id="5" name="Audio 4">
            <a:hlinkClick r:id="" action="ppaction://media"/>
            <a:extLst>
              <a:ext uri="{FF2B5EF4-FFF2-40B4-BE49-F238E27FC236}">
                <a16:creationId xmlns:a16="http://schemas.microsoft.com/office/drawing/2014/main" id="{49596662-109D-4195-869E-FE4237424C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29103878"/>
      </p:ext>
    </p:extLst>
  </p:cSld>
  <p:clrMapOvr>
    <a:masterClrMapping/>
  </p:clrMapOvr>
  <mc:AlternateContent xmlns:mc="http://schemas.openxmlformats.org/markup-compatibility/2006" xmlns:p14="http://schemas.microsoft.com/office/powerpoint/2010/main">
    <mc:Choice Requires="p14">
      <p:transition spd="slow" p14:dur="2000" advTm="13831"/>
    </mc:Choice>
    <mc:Fallback xmlns="">
      <p:transition spd="slow" advTm="1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503C-6120-45ED-A49F-625F6B28CE4E}"/>
              </a:ext>
            </a:extLst>
          </p:cNvPr>
          <p:cNvSpPr>
            <a:spLocks noGrp="1"/>
          </p:cNvSpPr>
          <p:nvPr>
            <p:ph type="title"/>
          </p:nvPr>
        </p:nvSpPr>
        <p:spPr>
          <a:xfrm>
            <a:off x="1251678" y="382385"/>
            <a:ext cx="10178322" cy="1492132"/>
          </a:xfrm>
        </p:spPr>
        <p:txBody>
          <a:bodyPr>
            <a:normAutofit/>
          </a:bodyPr>
          <a:lstStyle/>
          <a:p>
            <a:r>
              <a:rPr lang="en-US"/>
              <a:t>Requirements for cONSERVATORSHIP</a:t>
            </a:r>
          </a:p>
        </p:txBody>
      </p:sp>
      <p:pic>
        <p:nvPicPr>
          <p:cNvPr id="7" name="Graphic 6" descr="Money">
            <a:extLst>
              <a:ext uri="{FF2B5EF4-FFF2-40B4-BE49-F238E27FC236}">
                <a16:creationId xmlns:a16="http://schemas.microsoft.com/office/drawing/2014/main" id="{B6F65E64-1513-46E6-A1FF-5A8376D0DC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06" y="2286001"/>
            <a:ext cx="2960017" cy="2960017"/>
          </a:xfrm>
          <a:prstGeom prst="rect">
            <a:avLst/>
          </a:prstGeom>
        </p:spPr>
      </p:pic>
      <p:sp>
        <p:nvSpPr>
          <p:cNvPr id="3" name="Content Placeholder 2">
            <a:extLst>
              <a:ext uri="{FF2B5EF4-FFF2-40B4-BE49-F238E27FC236}">
                <a16:creationId xmlns:a16="http://schemas.microsoft.com/office/drawing/2014/main" id="{EF6AEDFA-BAEA-4CCD-B09E-E30EDACC1CD9}"/>
              </a:ext>
            </a:extLst>
          </p:cNvPr>
          <p:cNvSpPr>
            <a:spLocks noGrp="1"/>
          </p:cNvSpPr>
          <p:nvPr>
            <p:ph idx="1"/>
          </p:nvPr>
        </p:nvSpPr>
        <p:spPr>
          <a:xfrm>
            <a:off x="5375804" y="2085474"/>
            <a:ext cx="6054195" cy="4138863"/>
          </a:xfrm>
        </p:spPr>
        <p:txBody>
          <a:bodyPr>
            <a:normAutofit/>
          </a:bodyPr>
          <a:lstStyle/>
          <a:p>
            <a:pPr marL="0" indent="0">
              <a:buNone/>
            </a:pPr>
            <a:r>
              <a:rPr lang="en-US" sz="2800" dirty="0"/>
              <a:t>A judge appoints a conservator for a person if clear and convincing evidence shows three things:</a:t>
            </a:r>
          </a:p>
          <a:p>
            <a:pPr>
              <a:buFont typeface="Wingdings" panose="05000000000000000000" pitchFamily="2" charset="2"/>
              <a:buChar char="§"/>
            </a:pPr>
            <a:r>
              <a:rPr lang="en-US" sz="2800" dirty="0"/>
              <a:t>The person is financially incapable;</a:t>
            </a:r>
          </a:p>
          <a:p>
            <a:pPr>
              <a:buFont typeface="Wingdings" panose="05000000000000000000" pitchFamily="2" charset="2"/>
              <a:buChar char="§"/>
            </a:pPr>
            <a:r>
              <a:rPr lang="en-US" sz="2800" dirty="0"/>
              <a:t>A conservator is necessary to oversee the finances of the person; and</a:t>
            </a:r>
          </a:p>
          <a:p>
            <a:pPr>
              <a:buFont typeface="Wingdings" panose="05000000000000000000" pitchFamily="2" charset="2"/>
              <a:buChar char="§"/>
            </a:pPr>
            <a:r>
              <a:rPr lang="en-US" sz="2800" dirty="0"/>
              <a:t>The conservator is qualified, suitable and willing to serve.</a:t>
            </a:r>
          </a:p>
        </p:txBody>
      </p:sp>
      <p:pic>
        <p:nvPicPr>
          <p:cNvPr id="4" name="Audio 3">
            <a:hlinkClick r:id="" action="ppaction://media"/>
            <a:extLst>
              <a:ext uri="{FF2B5EF4-FFF2-40B4-BE49-F238E27FC236}">
                <a16:creationId xmlns:a16="http://schemas.microsoft.com/office/drawing/2014/main" id="{ACE6BA61-4008-4738-B109-9A446BB680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8670208"/>
      </p:ext>
    </p:extLst>
  </p:cSld>
  <p:clrMapOvr>
    <a:masterClrMapping/>
  </p:clrMapOvr>
  <mc:AlternateContent xmlns:mc="http://schemas.openxmlformats.org/markup-compatibility/2006" xmlns:p14="http://schemas.microsoft.com/office/powerpoint/2010/main">
    <mc:Choice Requires="p14">
      <p:transition spd="slow" p14:dur="2000" advTm="36965"/>
    </mc:Choice>
    <mc:Fallback xmlns="">
      <p:transition spd="slow" advTm="3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503C-6120-45ED-A49F-625F6B28CE4E}"/>
              </a:ext>
            </a:extLst>
          </p:cNvPr>
          <p:cNvSpPr>
            <a:spLocks noGrp="1"/>
          </p:cNvSpPr>
          <p:nvPr>
            <p:ph type="title"/>
          </p:nvPr>
        </p:nvSpPr>
        <p:spPr>
          <a:xfrm>
            <a:off x="1251678" y="382385"/>
            <a:ext cx="10178322" cy="1492132"/>
          </a:xfrm>
        </p:spPr>
        <p:txBody>
          <a:bodyPr anchor="ctr">
            <a:normAutofit/>
          </a:bodyPr>
          <a:lstStyle/>
          <a:p>
            <a:r>
              <a:rPr lang="en-US"/>
              <a:t>Decisions Made By CONSERVATORS </a:t>
            </a:r>
          </a:p>
        </p:txBody>
      </p:sp>
      <p:graphicFrame>
        <p:nvGraphicFramePr>
          <p:cNvPr id="11" name="Content Placeholder 2">
            <a:extLst>
              <a:ext uri="{FF2B5EF4-FFF2-40B4-BE49-F238E27FC236}">
                <a16:creationId xmlns:a16="http://schemas.microsoft.com/office/drawing/2014/main" id="{C704AAF9-B69C-4458-B6C4-A330D539FEA0}"/>
              </a:ext>
            </a:extLst>
          </p:cNvPr>
          <p:cNvGraphicFramePr>
            <a:graphicFrameLocks noGrp="1"/>
          </p:cNvGraphicFramePr>
          <p:nvPr>
            <p:ph idx="1"/>
            <p:extLst>
              <p:ext uri="{D42A27DB-BD31-4B8C-83A1-F6EECF244321}">
                <p14:modId xmlns:p14="http://schemas.microsoft.com/office/powerpoint/2010/main" val="2747841538"/>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BF16E43-DE32-47DA-840B-B465BB204E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2488374"/>
      </p:ext>
    </p:extLst>
  </p:cSld>
  <p:clrMapOvr>
    <a:masterClrMapping/>
  </p:clrMapOvr>
  <mc:AlternateContent xmlns:mc="http://schemas.openxmlformats.org/markup-compatibility/2006" xmlns:p14="http://schemas.microsoft.com/office/powerpoint/2010/main">
    <mc:Choice Requires="p14">
      <p:transition spd="slow" p14:dur="2000" advTm="33981"/>
    </mc:Choice>
    <mc:Fallback xmlns="">
      <p:transition spd="slow" advTm="33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C7C2-23EC-456D-A0A8-91255E29B4D6}"/>
              </a:ext>
            </a:extLst>
          </p:cNvPr>
          <p:cNvSpPr>
            <a:spLocks noGrp="1"/>
          </p:cNvSpPr>
          <p:nvPr>
            <p:ph type="title"/>
          </p:nvPr>
        </p:nvSpPr>
        <p:spPr>
          <a:xfrm>
            <a:off x="8337884" y="457199"/>
            <a:ext cx="3216807" cy="1717965"/>
          </a:xfrm>
        </p:spPr>
        <p:txBody>
          <a:bodyPr>
            <a:normAutofit fontScale="90000"/>
          </a:bodyPr>
          <a:lstStyle/>
          <a:p>
            <a:r>
              <a:rPr lang="en-US" sz="2800"/>
              <a:t>Responsibilities of a guardian or conservator</a:t>
            </a:r>
          </a:p>
        </p:txBody>
      </p:sp>
      <p:sp>
        <p:nvSpPr>
          <p:cNvPr id="3" name="Content Placeholder 2">
            <a:extLst>
              <a:ext uri="{FF2B5EF4-FFF2-40B4-BE49-F238E27FC236}">
                <a16:creationId xmlns:a16="http://schemas.microsoft.com/office/drawing/2014/main" id="{50A88DB1-51DC-478D-8E12-3E56AEB340F0}"/>
              </a:ext>
            </a:extLst>
          </p:cNvPr>
          <p:cNvSpPr>
            <a:spLocks noGrp="1"/>
          </p:cNvSpPr>
          <p:nvPr>
            <p:ph idx="1"/>
          </p:nvPr>
        </p:nvSpPr>
        <p:spPr/>
        <p:txBody>
          <a:bodyPr>
            <a:normAutofit/>
          </a:bodyPr>
          <a:lstStyle/>
          <a:p>
            <a:r>
              <a:rPr lang="en-US" sz="2400" dirty="0"/>
              <a:t>Use substituted judgement – make decisions based on how the person would decide for themselves</a:t>
            </a:r>
          </a:p>
          <a:p>
            <a:r>
              <a:rPr lang="en-US" sz="2400" dirty="0"/>
              <a:t>Follow the best practices set by the National Guardianship Association</a:t>
            </a:r>
          </a:p>
          <a:p>
            <a:r>
              <a:rPr lang="en-US" sz="2400" dirty="0"/>
              <a:t>Act only in the best interest of the person if the person’s own desires are not or cannot be known</a:t>
            </a:r>
          </a:p>
          <a:p>
            <a:r>
              <a:rPr lang="en-US" sz="2400" dirty="0"/>
              <a:t>Manage the person’s affairs carefully and keep good records of decisions made for the person</a:t>
            </a:r>
          </a:p>
          <a:p>
            <a:endParaRPr lang="en-US" sz="2400" dirty="0"/>
          </a:p>
          <a:p>
            <a:endParaRPr lang="en-US" sz="2400" i="1" dirty="0"/>
          </a:p>
          <a:p>
            <a:endParaRPr lang="en-US" dirty="0"/>
          </a:p>
        </p:txBody>
      </p:sp>
      <p:sp>
        <p:nvSpPr>
          <p:cNvPr id="4" name="Text Placeholder 3">
            <a:extLst>
              <a:ext uri="{FF2B5EF4-FFF2-40B4-BE49-F238E27FC236}">
                <a16:creationId xmlns:a16="http://schemas.microsoft.com/office/drawing/2014/main" id="{440162D3-BF14-4E57-9F9A-651E364286E2}"/>
              </a:ext>
            </a:extLst>
          </p:cNvPr>
          <p:cNvSpPr>
            <a:spLocks noGrp="1"/>
          </p:cNvSpPr>
          <p:nvPr>
            <p:ph type="body" sz="half" idx="2"/>
          </p:nvPr>
        </p:nvSpPr>
        <p:spPr>
          <a:xfrm>
            <a:off x="8337885" y="2313708"/>
            <a:ext cx="3092115" cy="3591791"/>
          </a:xfrm>
        </p:spPr>
        <p:txBody>
          <a:bodyPr>
            <a:normAutofit/>
          </a:bodyPr>
          <a:lstStyle/>
          <a:p>
            <a:r>
              <a:rPr lang="en-US" sz="2000" dirty="0"/>
              <a:t>The authority of a fiduciary is limited by law, either by statute or the judgement that grants their authority.  </a:t>
            </a:r>
          </a:p>
        </p:txBody>
      </p:sp>
      <p:pic>
        <p:nvPicPr>
          <p:cNvPr id="9" name="Audio 8">
            <a:hlinkClick r:id="" action="ppaction://media"/>
            <a:extLst>
              <a:ext uri="{FF2B5EF4-FFF2-40B4-BE49-F238E27FC236}">
                <a16:creationId xmlns:a16="http://schemas.microsoft.com/office/drawing/2014/main" id="{7B5B4FF5-63F1-4FBE-8C03-8B542A136A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07179655"/>
      </p:ext>
    </p:extLst>
  </p:cSld>
  <p:clrMapOvr>
    <a:masterClrMapping/>
  </p:clrMapOvr>
  <mc:AlternateContent xmlns:mc="http://schemas.openxmlformats.org/markup-compatibility/2006" xmlns:p14="http://schemas.microsoft.com/office/powerpoint/2010/main">
    <mc:Choice Requires="p14">
      <p:transition spd="slow" p14:dur="2000" advTm="52644"/>
    </mc:Choice>
    <mc:Fallback xmlns="">
      <p:transition spd="slow" advTm="5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C7C2-23EC-456D-A0A8-91255E29B4D6}"/>
              </a:ext>
            </a:extLst>
          </p:cNvPr>
          <p:cNvSpPr>
            <a:spLocks noGrp="1"/>
          </p:cNvSpPr>
          <p:nvPr>
            <p:ph type="title"/>
          </p:nvPr>
        </p:nvSpPr>
        <p:spPr>
          <a:xfrm>
            <a:off x="8091056" y="457199"/>
            <a:ext cx="3505200" cy="1870365"/>
          </a:xfrm>
        </p:spPr>
        <p:txBody>
          <a:bodyPr>
            <a:normAutofit/>
          </a:bodyPr>
          <a:lstStyle/>
          <a:p>
            <a:r>
              <a:rPr lang="en-US" sz="2800"/>
              <a:t>Do’s &amp; Don’ts of a guardian or conservator</a:t>
            </a:r>
          </a:p>
        </p:txBody>
      </p:sp>
      <p:sp>
        <p:nvSpPr>
          <p:cNvPr id="3" name="Content Placeholder 2">
            <a:extLst>
              <a:ext uri="{FF2B5EF4-FFF2-40B4-BE49-F238E27FC236}">
                <a16:creationId xmlns:a16="http://schemas.microsoft.com/office/drawing/2014/main" id="{50A88DB1-51DC-478D-8E12-3E56AEB340F0}"/>
              </a:ext>
            </a:extLst>
          </p:cNvPr>
          <p:cNvSpPr>
            <a:spLocks noGrp="1"/>
          </p:cNvSpPr>
          <p:nvPr>
            <p:ph idx="1"/>
          </p:nvPr>
        </p:nvSpPr>
        <p:spPr>
          <a:xfrm>
            <a:off x="765051" y="192505"/>
            <a:ext cx="6158418" cy="6529137"/>
          </a:xfrm>
        </p:spPr>
        <p:txBody>
          <a:bodyPr>
            <a:normAutofit/>
          </a:bodyPr>
          <a:lstStyle/>
          <a:p>
            <a:pPr marL="0" indent="0">
              <a:buNone/>
            </a:pPr>
            <a:r>
              <a:rPr lang="en-US" sz="2400" b="1" dirty="0"/>
              <a:t>Do:</a:t>
            </a:r>
          </a:p>
          <a:p>
            <a:pPr lvl="1">
              <a:buFont typeface="Wingdings" panose="05000000000000000000" pitchFamily="2" charset="2"/>
              <a:buChar char=""/>
            </a:pPr>
            <a:r>
              <a:rPr lang="en-US" sz="2400" dirty="0"/>
              <a:t>Know your authority and any limits that may be in place on your ability to make decisions for the person</a:t>
            </a:r>
          </a:p>
          <a:p>
            <a:pPr lvl="1">
              <a:buFont typeface="Wingdings" panose="05000000000000000000" pitchFamily="2" charset="2"/>
              <a:buChar char=""/>
            </a:pPr>
            <a:r>
              <a:rPr lang="en-US" sz="2400" dirty="0"/>
              <a:t>Communicate with the protected person and understand their wishes and desires</a:t>
            </a:r>
          </a:p>
          <a:p>
            <a:pPr lvl="1">
              <a:buFont typeface="Wingdings" panose="05000000000000000000" pitchFamily="2" charset="2"/>
              <a:buChar char=""/>
            </a:pPr>
            <a:r>
              <a:rPr lang="en-US" sz="2400" dirty="0"/>
              <a:t>Maximize the independence and self-reliance of the person</a:t>
            </a:r>
          </a:p>
          <a:p>
            <a:pPr marL="457200" lvl="1" indent="0">
              <a:buNone/>
            </a:pPr>
            <a:endParaRPr lang="en-US" sz="2400" dirty="0"/>
          </a:p>
          <a:p>
            <a:pPr marL="0" indent="0">
              <a:buNone/>
            </a:pPr>
            <a:r>
              <a:rPr lang="en-US" sz="2400" b="1" dirty="0"/>
              <a:t>Don’t:</a:t>
            </a:r>
          </a:p>
          <a:p>
            <a:pPr lvl="1">
              <a:buFont typeface="Wingdings" panose="05000000000000000000" pitchFamily="2" charset="2"/>
              <a:buChar char=""/>
            </a:pPr>
            <a:r>
              <a:rPr lang="en-US" sz="2400" dirty="0"/>
              <a:t>Make decisions </a:t>
            </a:r>
            <a:r>
              <a:rPr lang="en-US" sz="2400" b="1" i="1" dirty="0"/>
              <a:t>without</a:t>
            </a:r>
            <a:r>
              <a:rPr lang="en-US" sz="2400" dirty="0"/>
              <a:t> including and considering the person and preferences</a:t>
            </a:r>
          </a:p>
          <a:p>
            <a:pPr lvl="1">
              <a:buFont typeface="Wingdings" panose="05000000000000000000" pitchFamily="2" charset="2"/>
              <a:buChar char=""/>
            </a:pPr>
            <a:r>
              <a:rPr lang="en-US" sz="2400" dirty="0"/>
              <a:t>Take any action that the protected person can do on their own</a:t>
            </a:r>
          </a:p>
        </p:txBody>
      </p:sp>
      <p:sp>
        <p:nvSpPr>
          <p:cNvPr id="5" name="Text Placeholder 4">
            <a:extLst>
              <a:ext uri="{FF2B5EF4-FFF2-40B4-BE49-F238E27FC236}">
                <a16:creationId xmlns:a16="http://schemas.microsoft.com/office/drawing/2014/main" id="{4EC61E7E-466F-4FED-82DB-526D75781006}"/>
              </a:ext>
            </a:extLst>
          </p:cNvPr>
          <p:cNvSpPr>
            <a:spLocks noGrp="1"/>
          </p:cNvSpPr>
          <p:nvPr>
            <p:ph type="body" sz="half" idx="2"/>
          </p:nvPr>
        </p:nvSpPr>
        <p:spPr>
          <a:xfrm>
            <a:off x="8337885" y="2549236"/>
            <a:ext cx="3092115" cy="3356264"/>
          </a:xfrm>
        </p:spPr>
        <p:txBody>
          <a:bodyPr/>
          <a:lstStyle/>
          <a:p>
            <a:endParaRPr lang="en-US"/>
          </a:p>
        </p:txBody>
      </p:sp>
      <p:pic>
        <p:nvPicPr>
          <p:cNvPr id="12" name="Audio 11">
            <a:hlinkClick r:id="" action="ppaction://media"/>
            <a:extLst>
              <a:ext uri="{FF2B5EF4-FFF2-40B4-BE49-F238E27FC236}">
                <a16:creationId xmlns:a16="http://schemas.microsoft.com/office/drawing/2014/main" id="{246A6871-CFED-4B56-B930-42E8E87B9D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06276317"/>
      </p:ext>
    </p:extLst>
  </p:cSld>
  <p:clrMapOvr>
    <a:masterClrMapping/>
  </p:clrMapOvr>
  <mc:AlternateContent xmlns:mc="http://schemas.openxmlformats.org/markup-compatibility/2006" xmlns:p14="http://schemas.microsoft.com/office/powerpoint/2010/main">
    <mc:Choice Requires="p14">
      <p:transition spd="slow" p14:dur="2000" advTm="37656"/>
    </mc:Choice>
    <mc:Fallback xmlns="">
      <p:transition spd="slow" advTm="3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79CA-A039-4F20-9458-7CDFD36FBBA8}"/>
              </a:ext>
            </a:extLst>
          </p:cNvPr>
          <p:cNvSpPr>
            <a:spLocks noGrp="1"/>
          </p:cNvSpPr>
          <p:nvPr>
            <p:ph type="ctrTitle"/>
          </p:nvPr>
        </p:nvSpPr>
        <p:spPr/>
        <p:txBody>
          <a:bodyPr>
            <a:normAutofit/>
          </a:bodyPr>
          <a:lstStyle/>
          <a:p>
            <a:r>
              <a:rPr lang="en-US"/>
              <a:t>Stories</a:t>
            </a:r>
          </a:p>
        </p:txBody>
      </p:sp>
      <p:sp>
        <p:nvSpPr>
          <p:cNvPr id="3" name="Content Placeholder 2">
            <a:extLst>
              <a:ext uri="{FF2B5EF4-FFF2-40B4-BE49-F238E27FC236}">
                <a16:creationId xmlns:a16="http://schemas.microsoft.com/office/drawing/2014/main" id="{E58A00AB-D228-4CBD-A1F6-A2E44BD425CE}"/>
              </a:ext>
            </a:extLst>
          </p:cNvPr>
          <p:cNvSpPr>
            <a:spLocks noGrp="1"/>
          </p:cNvSpPr>
          <p:nvPr>
            <p:ph type="subTitle" idx="1"/>
          </p:nvPr>
        </p:nvSpPr>
        <p:spPr/>
        <p:txBody>
          <a:bodyPr/>
          <a:lstStyle/>
          <a:p>
            <a:endParaRPr lang="en-US"/>
          </a:p>
        </p:txBody>
      </p:sp>
      <p:pic>
        <p:nvPicPr>
          <p:cNvPr id="7" name="Audio 6">
            <a:hlinkClick r:id="" action="ppaction://media"/>
            <a:extLst>
              <a:ext uri="{FF2B5EF4-FFF2-40B4-BE49-F238E27FC236}">
                <a16:creationId xmlns:a16="http://schemas.microsoft.com/office/drawing/2014/main" id="{CC3B8724-FA35-47E2-8FF6-3D28C2BD8F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9963517"/>
      </p:ext>
    </p:extLst>
  </p:cSld>
  <p:clrMapOvr>
    <a:masterClrMapping/>
  </p:clrMapOvr>
  <mc:AlternateContent xmlns:mc="http://schemas.openxmlformats.org/markup-compatibility/2006" xmlns:p14="http://schemas.microsoft.com/office/powerpoint/2010/main">
    <mc:Choice Requires="p14">
      <p:transition spd="slow" p14:dur="2000" advTm="22483"/>
    </mc:Choice>
    <mc:Fallback xmlns="">
      <p:transition spd="slow" advTm="2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E391-17A7-4FF1-8ECC-FB427400CB5E}"/>
              </a:ext>
            </a:extLst>
          </p:cNvPr>
          <p:cNvSpPr>
            <a:spLocks noGrp="1"/>
          </p:cNvSpPr>
          <p:nvPr>
            <p:ph type="title"/>
          </p:nvPr>
        </p:nvSpPr>
        <p:spPr>
          <a:xfrm>
            <a:off x="1251679" y="645107"/>
            <a:ext cx="3384329" cy="5421436"/>
          </a:xfrm>
        </p:spPr>
        <p:txBody>
          <a:bodyPr anchor="ctr">
            <a:normAutofit/>
          </a:bodyPr>
          <a:lstStyle/>
          <a:p>
            <a:r>
              <a:rPr lang="en-US" sz="4000"/>
              <a:t>Learning Objectives</a:t>
            </a:r>
          </a:p>
        </p:txBody>
      </p:sp>
      <p:graphicFrame>
        <p:nvGraphicFramePr>
          <p:cNvPr id="20" name="Content Placeholder 2">
            <a:extLst>
              <a:ext uri="{FF2B5EF4-FFF2-40B4-BE49-F238E27FC236}">
                <a16:creationId xmlns:a16="http://schemas.microsoft.com/office/drawing/2014/main" id="{130767B9-750E-4A05-982B-A542C3C5448F}"/>
              </a:ext>
            </a:extLst>
          </p:cNvPr>
          <p:cNvGraphicFramePr>
            <a:graphicFrameLocks noGrp="1"/>
          </p:cNvGraphicFramePr>
          <p:nvPr>
            <p:ph idx="1"/>
            <p:extLst>
              <p:ext uri="{D42A27DB-BD31-4B8C-83A1-F6EECF244321}">
                <p14:modId xmlns:p14="http://schemas.microsoft.com/office/powerpoint/2010/main" val="1310376020"/>
              </p:ext>
            </p:extLst>
          </p:nvPr>
        </p:nvGraphicFramePr>
        <p:xfrm>
          <a:off x="5280024" y="644525"/>
          <a:ext cx="6149975" cy="5756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D2698BCF-38AA-4376-9C9F-F07F3A98FA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47827945"/>
      </p:ext>
    </p:extLst>
  </p:cSld>
  <p:clrMapOvr>
    <a:masterClrMapping/>
  </p:clrMapOvr>
  <mc:AlternateContent xmlns:mc="http://schemas.openxmlformats.org/markup-compatibility/2006" xmlns:p14="http://schemas.microsoft.com/office/powerpoint/2010/main">
    <mc:Choice Requires="p14">
      <p:transition spd="slow" p14:dur="2000" advTm="30017"/>
    </mc:Choice>
    <mc:Fallback xmlns="">
      <p:transition spd="slow" advTm="3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07C2-2658-4115-823D-DEC411361839}"/>
              </a:ext>
            </a:extLst>
          </p:cNvPr>
          <p:cNvSpPr>
            <a:spLocks noGrp="1"/>
          </p:cNvSpPr>
          <p:nvPr>
            <p:ph type="title"/>
          </p:nvPr>
        </p:nvSpPr>
        <p:spPr>
          <a:xfrm>
            <a:off x="8188045" y="457199"/>
            <a:ext cx="3560595" cy="1537856"/>
          </a:xfrm>
        </p:spPr>
        <p:txBody>
          <a:bodyPr>
            <a:normAutofit/>
          </a:bodyPr>
          <a:lstStyle/>
          <a:p>
            <a:r>
              <a:rPr lang="en-US" sz="4400"/>
              <a:t>About WINGS</a:t>
            </a:r>
          </a:p>
        </p:txBody>
      </p:sp>
      <p:sp>
        <p:nvSpPr>
          <p:cNvPr id="4" name="Text Placeholder 3">
            <a:extLst>
              <a:ext uri="{FF2B5EF4-FFF2-40B4-BE49-F238E27FC236}">
                <a16:creationId xmlns:a16="http://schemas.microsoft.com/office/drawing/2014/main" id="{1DBE9B1B-BE51-4064-83C3-965E9A055F0C}"/>
              </a:ext>
            </a:extLst>
          </p:cNvPr>
          <p:cNvSpPr>
            <a:spLocks noGrp="1"/>
          </p:cNvSpPr>
          <p:nvPr>
            <p:ph idx="1"/>
          </p:nvPr>
        </p:nvSpPr>
        <p:spPr>
          <a:xfrm>
            <a:off x="765051" y="936438"/>
            <a:ext cx="6158418" cy="4985124"/>
          </a:xfrm>
        </p:spPr>
        <p:txBody>
          <a:bodyPr>
            <a:normAutofit/>
          </a:bodyPr>
          <a:lstStyle/>
          <a:p>
            <a:pPr marL="0" indent="0">
              <a:buNone/>
            </a:pPr>
            <a:r>
              <a:rPr lang="en-US" sz="2800" dirty="0"/>
              <a:t>The mission of Oregon WINGS is to implement a collaborative approach toward problem solving that strengthens guardianship practice. By combining the efforts of all stakeholders, we can improve judicial processes, better protect individual rights, and promote fiduciary standards and guardian accountability.</a:t>
            </a:r>
          </a:p>
          <a:p>
            <a:pPr marL="0" indent="0">
              <a:buNone/>
            </a:pPr>
            <a:endParaRPr lang="en-US" dirty="0"/>
          </a:p>
        </p:txBody>
      </p:sp>
      <p:sp>
        <p:nvSpPr>
          <p:cNvPr id="3" name="Text Placeholder 2">
            <a:extLst>
              <a:ext uri="{FF2B5EF4-FFF2-40B4-BE49-F238E27FC236}">
                <a16:creationId xmlns:a16="http://schemas.microsoft.com/office/drawing/2014/main" id="{0F6ED998-3762-4766-BFA9-6A2BED7B5C23}"/>
              </a:ext>
            </a:extLst>
          </p:cNvPr>
          <p:cNvSpPr>
            <a:spLocks noGrp="1"/>
          </p:cNvSpPr>
          <p:nvPr>
            <p:ph type="body" sz="half" idx="2"/>
          </p:nvPr>
        </p:nvSpPr>
        <p:spPr>
          <a:xfrm>
            <a:off x="8334834" y="2272146"/>
            <a:ext cx="3092115" cy="3633355"/>
          </a:xfrm>
        </p:spPr>
        <p:txBody>
          <a:bodyPr/>
          <a:lstStyle/>
          <a:p>
            <a:r>
              <a:rPr lang="en-US" sz="3200" dirty="0">
                <a:solidFill>
                  <a:schemeClr val="accent1"/>
                </a:solidFill>
              </a:rPr>
              <a:t>W</a:t>
            </a:r>
            <a:r>
              <a:rPr lang="en-US" sz="2400" dirty="0"/>
              <a:t>orking </a:t>
            </a:r>
            <a:r>
              <a:rPr lang="en-US" sz="3200" dirty="0">
                <a:solidFill>
                  <a:schemeClr val="accent1"/>
                </a:solidFill>
              </a:rPr>
              <a:t>I</a:t>
            </a:r>
            <a:r>
              <a:rPr lang="en-US" sz="2400" dirty="0"/>
              <a:t>nterdisciplinary </a:t>
            </a:r>
            <a:r>
              <a:rPr lang="en-US" sz="3200" dirty="0">
                <a:solidFill>
                  <a:schemeClr val="accent1"/>
                </a:solidFill>
              </a:rPr>
              <a:t>N</a:t>
            </a:r>
            <a:r>
              <a:rPr lang="en-US" sz="2400" dirty="0"/>
              <a:t>etwork of </a:t>
            </a:r>
            <a:br>
              <a:rPr lang="en-US" sz="2400" dirty="0"/>
            </a:br>
            <a:r>
              <a:rPr lang="en-US" sz="3200" dirty="0">
                <a:solidFill>
                  <a:schemeClr val="accent1"/>
                </a:solidFill>
              </a:rPr>
              <a:t>G</a:t>
            </a:r>
            <a:r>
              <a:rPr lang="en-US" sz="2400" dirty="0"/>
              <a:t>uardianship</a:t>
            </a:r>
            <a:br>
              <a:rPr lang="en-US" sz="2400" dirty="0"/>
            </a:br>
            <a:r>
              <a:rPr lang="en-US" sz="3200" dirty="0">
                <a:solidFill>
                  <a:schemeClr val="accent1"/>
                </a:solidFill>
              </a:rPr>
              <a:t>S</a:t>
            </a:r>
            <a:r>
              <a:rPr lang="en-US" sz="2400" dirty="0"/>
              <a:t>takeholders</a:t>
            </a:r>
          </a:p>
        </p:txBody>
      </p:sp>
      <p:pic>
        <p:nvPicPr>
          <p:cNvPr id="7" name="Picture 6">
            <a:extLst>
              <a:ext uri="{FF2B5EF4-FFF2-40B4-BE49-F238E27FC236}">
                <a16:creationId xmlns:a16="http://schemas.microsoft.com/office/drawing/2014/main" id="{5AD83C75-2F8A-4C29-B028-4001236BAFBC}"/>
              </a:ext>
            </a:extLst>
          </p:cNvPr>
          <p:cNvPicPr>
            <a:picLocks noChangeAspect="1"/>
          </p:cNvPicPr>
          <p:nvPr/>
        </p:nvPicPr>
        <p:blipFill>
          <a:blip r:embed="rId5"/>
          <a:srcRect/>
          <a:stretch/>
        </p:blipFill>
        <p:spPr>
          <a:xfrm>
            <a:off x="3442906" y="4986670"/>
            <a:ext cx="3480563" cy="1275894"/>
          </a:xfrm>
          <a:prstGeom prst="rect">
            <a:avLst/>
          </a:prstGeom>
        </p:spPr>
      </p:pic>
      <p:pic>
        <p:nvPicPr>
          <p:cNvPr id="6" name="Audio 5">
            <a:hlinkClick r:id="" action="ppaction://media"/>
            <a:extLst>
              <a:ext uri="{FF2B5EF4-FFF2-40B4-BE49-F238E27FC236}">
                <a16:creationId xmlns:a16="http://schemas.microsoft.com/office/drawing/2014/main" id="{65CF452A-2441-434D-974E-E6F7ACC6C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23269167"/>
      </p:ext>
    </p:extLst>
  </p:cSld>
  <p:clrMapOvr>
    <a:masterClrMapping/>
  </p:clrMapOvr>
  <mc:AlternateContent xmlns:mc="http://schemas.openxmlformats.org/markup-compatibility/2006" xmlns:p14="http://schemas.microsoft.com/office/powerpoint/2010/main">
    <mc:Choice Requires="p14">
      <p:transition spd="slow" p14:dur="2000" advTm="38777"/>
    </mc:Choice>
    <mc:Fallback xmlns="">
      <p:transition spd="slow" advTm="38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8020-9237-4029-90BF-3F60861B1AC2}"/>
              </a:ext>
            </a:extLst>
          </p:cNvPr>
          <p:cNvSpPr>
            <a:spLocks noGrp="1"/>
          </p:cNvSpPr>
          <p:nvPr>
            <p:ph type="title"/>
          </p:nvPr>
        </p:nvSpPr>
        <p:spPr>
          <a:xfrm>
            <a:off x="8337884" y="457199"/>
            <a:ext cx="3320178" cy="1196671"/>
          </a:xfrm>
        </p:spPr>
        <p:txBody>
          <a:bodyPr/>
          <a:lstStyle/>
          <a:p>
            <a:r>
              <a:rPr lang="en-US" sz="3200"/>
              <a:t>Terminology</a:t>
            </a:r>
            <a:endParaRPr lang="en-US"/>
          </a:p>
        </p:txBody>
      </p:sp>
      <p:sp>
        <p:nvSpPr>
          <p:cNvPr id="3" name="Content Placeholder 2">
            <a:extLst>
              <a:ext uri="{FF2B5EF4-FFF2-40B4-BE49-F238E27FC236}">
                <a16:creationId xmlns:a16="http://schemas.microsoft.com/office/drawing/2014/main" id="{22933B6B-D5C6-4D3E-A1B9-0CF087F59AD7}"/>
              </a:ext>
            </a:extLst>
          </p:cNvPr>
          <p:cNvSpPr>
            <a:spLocks noGrp="1"/>
          </p:cNvSpPr>
          <p:nvPr>
            <p:ph idx="1"/>
          </p:nvPr>
        </p:nvSpPr>
        <p:spPr/>
        <p:txBody>
          <a:bodyPr>
            <a:normAutofit fontScale="92500" lnSpcReduction="20000"/>
          </a:bodyPr>
          <a:lstStyle/>
          <a:p>
            <a:r>
              <a:rPr lang="en-US" sz="2000" b="1" dirty="0"/>
              <a:t>Self-Determination</a:t>
            </a:r>
            <a:r>
              <a:rPr lang="en-US" sz="2000" dirty="0"/>
              <a:t> – the ability to make your own decisions about life, health, finances, etc.</a:t>
            </a:r>
          </a:p>
          <a:p>
            <a:r>
              <a:rPr lang="en-US" sz="2000" b="1" dirty="0"/>
              <a:t>Respondent</a:t>
            </a:r>
            <a:r>
              <a:rPr lang="en-US" sz="2000" dirty="0"/>
              <a:t> – is a person who is the subject of a guardianship or conservatorship petition.</a:t>
            </a:r>
          </a:p>
          <a:p>
            <a:pPr lvl="0"/>
            <a:r>
              <a:rPr lang="en-US" sz="2000" b="1" dirty="0"/>
              <a:t>Incapacitated </a:t>
            </a:r>
            <a:r>
              <a:rPr lang="en-US" sz="2000" dirty="0"/>
              <a:t>- means that the person cannot make decisions about his or her own health and safety, </a:t>
            </a:r>
            <a:r>
              <a:rPr lang="en-US" sz="2000" b="1" dirty="0"/>
              <a:t>AND</a:t>
            </a:r>
            <a:r>
              <a:rPr lang="en-US" sz="2000" dirty="0"/>
              <a:t> serious physical injury or illness is likely to occur as a result.</a:t>
            </a:r>
          </a:p>
          <a:p>
            <a:pPr lvl="0"/>
            <a:r>
              <a:rPr lang="en-US" sz="2000" b="1" dirty="0"/>
              <a:t>Protected Person </a:t>
            </a:r>
            <a:r>
              <a:rPr lang="en-US" sz="2000" dirty="0"/>
              <a:t>– is the person who is under a guardianship and/or a conservatorship.</a:t>
            </a:r>
          </a:p>
          <a:p>
            <a:pPr lvl="0"/>
            <a:r>
              <a:rPr lang="en-US" sz="2000" b="1" dirty="0"/>
              <a:t>Fiduciary</a:t>
            </a:r>
            <a:r>
              <a:rPr lang="en-US" sz="2000" dirty="0"/>
              <a:t> – is the person who is responsible for the health, care, or finances of another person. A fiduciary can be a guardian, conservator, health care representative, power of attorney or other decision maker.</a:t>
            </a:r>
          </a:p>
          <a:p>
            <a:r>
              <a:rPr lang="en-US" sz="2000" b="1" dirty="0"/>
              <a:t>Restoration of Rights </a:t>
            </a:r>
            <a:r>
              <a:rPr lang="en-US" sz="2000" dirty="0"/>
              <a:t>– the process by which a guardianship or conservatorship is terminated and the person regains self-determination.</a:t>
            </a:r>
          </a:p>
          <a:p>
            <a:endParaRPr lang="en-US" dirty="0"/>
          </a:p>
        </p:txBody>
      </p:sp>
      <p:sp>
        <p:nvSpPr>
          <p:cNvPr id="4" name="Text Placeholder 3">
            <a:extLst>
              <a:ext uri="{FF2B5EF4-FFF2-40B4-BE49-F238E27FC236}">
                <a16:creationId xmlns:a16="http://schemas.microsoft.com/office/drawing/2014/main" id="{70DE9139-2630-42AF-90C3-0E79656F8522}"/>
              </a:ext>
            </a:extLst>
          </p:cNvPr>
          <p:cNvSpPr>
            <a:spLocks noGrp="1"/>
          </p:cNvSpPr>
          <p:nvPr>
            <p:ph type="body" sz="half" idx="2"/>
          </p:nvPr>
        </p:nvSpPr>
        <p:spPr/>
        <p:txBody>
          <a:bodyPr/>
          <a:lstStyle/>
          <a:p>
            <a:endParaRPr lang="en-US"/>
          </a:p>
        </p:txBody>
      </p:sp>
      <p:pic>
        <p:nvPicPr>
          <p:cNvPr id="6" name="Picture 5" descr="A close up of text on a white background&#10;&#10;Description generated with very high confidence">
            <a:extLst>
              <a:ext uri="{FF2B5EF4-FFF2-40B4-BE49-F238E27FC236}">
                <a16:creationId xmlns:a16="http://schemas.microsoft.com/office/drawing/2014/main" id="{24019C86-CDC3-4253-80A3-FF7FBFD4C83B}"/>
              </a:ext>
            </a:extLst>
          </p:cNvPr>
          <p:cNvPicPr>
            <a:picLocks noChangeAspect="1"/>
          </p:cNvPicPr>
          <p:nvPr/>
        </p:nvPicPr>
        <p:blipFill>
          <a:blip r:embed="rId5"/>
          <a:stretch>
            <a:fillRect/>
          </a:stretch>
        </p:blipFill>
        <p:spPr>
          <a:xfrm>
            <a:off x="8223852" y="2246992"/>
            <a:ext cx="3548242" cy="2364016"/>
          </a:xfrm>
          <a:prstGeom prst="roundRect">
            <a:avLst>
              <a:gd name="adj" fmla="val 8594"/>
            </a:avLst>
          </a:prstGeom>
          <a:solidFill>
            <a:srgbClr val="FFFFFF">
              <a:shade val="85000"/>
            </a:srgbClr>
          </a:solidFill>
          <a:ln>
            <a:solidFill>
              <a:schemeClr val="accent1"/>
            </a:solidFill>
          </a:ln>
          <a:effectLst/>
        </p:spPr>
      </p:pic>
      <p:pic>
        <p:nvPicPr>
          <p:cNvPr id="10" name="Audio 9">
            <a:hlinkClick r:id="" action="ppaction://media"/>
            <a:extLst>
              <a:ext uri="{FF2B5EF4-FFF2-40B4-BE49-F238E27FC236}">
                <a16:creationId xmlns:a16="http://schemas.microsoft.com/office/drawing/2014/main" id="{6E9BC085-99AD-4173-ADCD-50C97975EA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6471035"/>
      </p:ext>
    </p:extLst>
  </p:cSld>
  <p:clrMapOvr>
    <a:masterClrMapping/>
  </p:clrMapOvr>
  <mc:AlternateContent xmlns:mc="http://schemas.openxmlformats.org/markup-compatibility/2006" xmlns:p14="http://schemas.microsoft.com/office/powerpoint/2010/main">
    <mc:Choice Requires="p14">
      <p:transition spd="slow" p14:dur="2000" advTm="67909"/>
    </mc:Choice>
    <mc:Fallback xmlns="">
      <p:transition spd="slow" advTm="6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BA5E2102-6D2C-4D5F-9A36-8D9358325DCA}"/>
              </a:ext>
            </a:extLst>
          </p:cNvPr>
          <p:cNvSpPr>
            <a:spLocks noGrp="1"/>
          </p:cNvSpPr>
          <p:nvPr>
            <p:ph type="title"/>
          </p:nvPr>
        </p:nvSpPr>
        <p:spPr>
          <a:xfrm>
            <a:off x="754144" y="484631"/>
            <a:ext cx="6340519" cy="1638469"/>
          </a:xfrm>
        </p:spPr>
        <p:txBody>
          <a:bodyPr>
            <a:normAutofit/>
          </a:bodyPr>
          <a:lstStyle/>
          <a:p>
            <a:r>
              <a:rPr lang="en-US" dirty="0"/>
              <a:t>What is Guardianship?</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9559EB5-BF44-4739-BFC7-A06E1311A829}"/>
              </a:ext>
            </a:extLst>
          </p:cNvPr>
          <p:cNvSpPr>
            <a:spLocks noGrp="1"/>
          </p:cNvSpPr>
          <p:nvPr>
            <p:ph idx="1"/>
          </p:nvPr>
        </p:nvSpPr>
        <p:spPr>
          <a:xfrm>
            <a:off x="765051" y="2443140"/>
            <a:ext cx="6306309" cy="3930227"/>
          </a:xfrm>
        </p:spPr>
        <p:txBody>
          <a:bodyPr>
            <a:normAutofit/>
          </a:bodyPr>
          <a:lstStyle/>
          <a:p>
            <a:pPr marL="0" indent="0">
              <a:buNone/>
            </a:pPr>
            <a:r>
              <a:rPr lang="en-US" sz="2800" dirty="0"/>
              <a:t>A legal process in which a Guardian is appointed and given legal authority to make medical and placement decisions for a person deemed incapacitated by the Court. </a:t>
            </a:r>
            <a:endParaRPr lang="en-US" sz="2800" dirty="0">
              <a:solidFill>
                <a:srgbClr val="000000"/>
              </a:solidFill>
            </a:endParaRPr>
          </a:p>
        </p:txBody>
      </p:sp>
      <p:pic>
        <p:nvPicPr>
          <p:cNvPr id="7" name="Graphic 6" descr="Scales of Justice">
            <a:extLst>
              <a:ext uri="{FF2B5EF4-FFF2-40B4-BE49-F238E27FC236}">
                <a16:creationId xmlns:a16="http://schemas.microsoft.com/office/drawing/2014/main" id="{BBB16905-1A20-49CE-9866-1331420B19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50787" y="1600709"/>
            <a:ext cx="3656581" cy="3656581"/>
          </a:xfrm>
          <a:prstGeom prst="rect">
            <a:avLst/>
          </a:prstGeom>
        </p:spPr>
      </p:pic>
      <p:pic>
        <p:nvPicPr>
          <p:cNvPr id="4" name="Slide 5.2">
            <a:hlinkClick r:id="" action="ppaction://media"/>
            <a:extLst>
              <a:ext uri="{FF2B5EF4-FFF2-40B4-BE49-F238E27FC236}">
                <a16:creationId xmlns:a16="http://schemas.microsoft.com/office/drawing/2014/main" id="{2A19E84B-C10D-A617-7163-41CF9C0804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393" y="6188310"/>
            <a:ext cx="609600" cy="609600"/>
          </a:xfrm>
          <a:prstGeom prst="rect">
            <a:avLst/>
          </a:prstGeom>
        </p:spPr>
      </p:pic>
    </p:spTree>
    <p:extLst>
      <p:ext uri="{BB962C8B-B14F-4D97-AF65-F5344CB8AC3E}">
        <p14:creationId xmlns:p14="http://schemas.microsoft.com/office/powerpoint/2010/main" val="13060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5365503C-6120-45ED-A49F-625F6B28CE4E}"/>
              </a:ext>
            </a:extLst>
          </p:cNvPr>
          <p:cNvSpPr>
            <a:spLocks noGrp="1"/>
          </p:cNvSpPr>
          <p:nvPr>
            <p:ph type="title"/>
          </p:nvPr>
        </p:nvSpPr>
        <p:spPr>
          <a:xfrm>
            <a:off x="754144" y="484631"/>
            <a:ext cx="6340519" cy="1638469"/>
          </a:xfrm>
        </p:spPr>
        <p:txBody>
          <a:bodyPr>
            <a:normAutofit/>
          </a:bodyPr>
          <a:lstStyle/>
          <a:p>
            <a:r>
              <a:rPr lang="en-US" dirty="0"/>
              <a:t>REQUIREMENTS FOR guardianship</a:t>
            </a:r>
          </a:p>
        </p:txBody>
      </p:sp>
      <p:sp>
        <p:nvSpPr>
          <p:cNvPr id="23" name="Rectangle 22">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F6AEDFA-BAEA-4CCD-B09E-E30EDACC1CD9}"/>
              </a:ext>
            </a:extLst>
          </p:cNvPr>
          <p:cNvSpPr>
            <a:spLocks noGrp="1"/>
          </p:cNvSpPr>
          <p:nvPr>
            <p:ph idx="1"/>
          </p:nvPr>
        </p:nvSpPr>
        <p:spPr>
          <a:xfrm>
            <a:off x="765051" y="2443140"/>
            <a:ext cx="6306309" cy="3930227"/>
          </a:xfrm>
        </p:spPr>
        <p:txBody>
          <a:bodyPr>
            <a:normAutofit lnSpcReduction="10000"/>
          </a:bodyPr>
          <a:lstStyle/>
          <a:p>
            <a:pPr marL="0" indent="0">
              <a:buNone/>
            </a:pPr>
            <a:r>
              <a:rPr lang="en-US" sz="2800" dirty="0">
                <a:solidFill>
                  <a:srgbClr val="000000"/>
                </a:solidFill>
              </a:rPr>
              <a:t>A judge appoints a guardian for a person if clear and convincing evidence shows three things:</a:t>
            </a:r>
          </a:p>
          <a:p>
            <a:pPr>
              <a:buFont typeface="Wingdings" panose="05000000000000000000" pitchFamily="2" charset="2"/>
              <a:buChar char="§"/>
            </a:pPr>
            <a:r>
              <a:rPr lang="en-US" sz="2800" dirty="0">
                <a:solidFill>
                  <a:srgbClr val="000000"/>
                </a:solidFill>
              </a:rPr>
              <a:t>The person is incapacitated;</a:t>
            </a:r>
          </a:p>
          <a:p>
            <a:pPr>
              <a:buFont typeface="Wingdings" panose="05000000000000000000" pitchFamily="2" charset="2"/>
              <a:buChar char="§"/>
            </a:pPr>
            <a:r>
              <a:rPr lang="en-US" sz="2800" dirty="0">
                <a:solidFill>
                  <a:srgbClr val="000000"/>
                </a:solidFill>
              </a:rPr>
              <a:t>A guardian is necessary to oversee the care and supervision of the person; and</a:t>
            </a:r>
          </a:p>
          <a:p>
            <a:pPr>
              <a:buFont typeface="Wingdings" panose="05000000000000000000" pitchFamily="2" charset="2"/>
              <a:buChar char="§"/>
            </a:pPr>
            <a:r>
              <a:rPr lang="en-US" sz="2800" dirty="0">
                <a:solidFill>
                  <a:srgbClr val="000000"/>
                </a:solidFill>
              </a:rPr>
              <a:t>The guardian is qualified, suitable and willing to serve.</a:t>
            </a:r>
          </a:p>
          <a:p>
            <a:endParaRPr lang="en-US" dirty="0">
              <a:solidFill>
                <a:srgbClr val="000000"/>
              </a:solidFill>
            </a:endParaRPr>
          </a:p>
        </p:txBody>
      </p:sp>
      <p:pic>
        <p:nvPicPr>
          <p:cNvPr id="7" name="Graphic 6" descr="Gavel">
            <a:extLst>
              <a:ext uri="{FF2B5EF4-FFF2-40B4-BE49-F238E27FC236}">
                <a16:creationId xmlns:a16="http://schemas.microsoft.com/office/drawing/2014/main" id="{B6F65E64-1513-46E6-A1FF-5A8376D0DC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50787" y="1600709"/>
            <a:ext cx="3656581" cy="3656581"/>
          </a:xfrm>
          <a:prstGeom prst="rect">
            <a:avLst/>
          </a:prstGeom>
        </p:spPr>
      </p:pic>
      <p:pic>
        <p:nvPicPr>
          <p:cNvPr id="4" name="Slide 6.2">
            <a:hlinkClick r:id="" action="ppaction://media"/>
            <a:extLst>
              <a:ext uri="{FF2B5EF4-FFF2-40B4-BE49-F238E27FC236}">
                <a16:creationId xmlns:a16="http://schemas.microsoft.com/office/drawing/2014/main" id="{10FF8A1C-96EF-B0A0-1763-CA4AB36480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393" y="6068567"/>
            <a:ext cx="609600" cy="609600"/>
          </a:xfrm>
          <a:prstGeom prst="rect">
            <a:avLst/>
          </a:prstGeom>
        </p:spPr>
      </p:pic>
    </p:spTree>
    <p:extLst>
      <p:ext uri="{BB962C8B-B14F-4D97-AF65-F5344CB8AC3E}">
        <p14:creationId xmlns:p14="http://schemas.microsoft.com/office/powerpoint/2010/main" val="20409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normAutofit/>
          </a:bodyPr>
          <a:lstStyle/>
          <a:p>
            <a:r>
              <a:rPr lang="en-US" sz="2800" dirty="0"/>
              <a:t>LIMITED GUARDIANSHIP</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457199"/>
            <a:ext cx="6158418" cy="5751096"/>
          </a:xfrm>
        </p:spPr>
        <p:txBody>
          <a:bodyPr>
            <a:normAutofit lnSpcReduction="10000"/>
          </a:bodyPr>
          <a:lstStyle/>
          <a:p>
            <a:pPr marL="0" indent="0">
              <a:buNone/>
            </a:pPr>
            <a:r>
              <a:rPr lang="en-US" sz="2400" dirty="0"/>
              <a:t>A limited guardianship occurs when a guardian is appointed for a short period of time (temporary guardianship) and/or the powers of the guardian are limited by the court for a specific reason. </a:t>
            </a:r>
          </a:p>
          <a:p>
            <a:pPr marL="0" indent="0">
              <a:buNone/>
            </a:pPr>
            <a:r>
              <a:rPr lang="en-US" sz="2400" dirty="0"/>
              <a:t>Under Oregon law:</a:t>
            </a:r>
          </a:p>
          <a:p>
            <a:r>
              <a:rPr lang="en-US" sz="2400" dirty="0"/>
              <a:t>The petitioner must state whether they are seeking a full (plenary) guardianship or a limited guardianship.</a:t>
            </a:r>
          </a:p>
          <a:p>
            <a:r>
              <a:rPr lang="en-US" sz="2400" dirty="0"/>
              <a:t>A court may appoint a guardian “only as necessary to promote and protect the well-being of the protected person” and only to the extent necessitated by the person’s actual mental and physical limitations.</a:t>
            </a:r>
            <a:endParaRPr lang="en-US" sz="2400" dirty="0">
              <a:highlight>
                <a:srgbClr val="FFFF00"/>
              </a:highlight>
            </a:endParaRP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endParaRPr lang="en-US" sz="2400" dirty="0">
              <a:latin typeface="+mj-lt"/>
            </a:endParaRPr>
          </a:p>
        </p:txBody>
      </p:sp>
      <p:pic>
        <p:nvPicPr>
          <p:cNvPr id="5" name="slide 7.2">
            <a:hlinkClick r:id="" action="ppaction://media"/>
            <a:extLst>
              <a:ext uri="{FF2B5EF4-FFF2-40B4-BE49-F238E27FC236}">
                <a16:creationId xmlns:a16="http://schemas.microsoft.com/office/drawing/2014/main" id="{903452D0-87E5-80E5-F007-414A36B19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165" y="6208295"/>
            <a:ext cx="609600" cy="609600"/>
          </a:xfrm>
          <a:prstGeom prst="rect">
            <a:avLst/>
          </a:prstGeom>
        </p:spPr>
      </p:pic>
    </p:spTree>
    <p:extLst>
      <p:ext uri="{BB962C8B-B14F-4D97-AF65-F5344CB8AC3E}">
        <p14:creationId xmlns:p14="http://schemas.microsoft.com/office/powerpoint/2010/main" val="27053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normAutofit/>
          </a:bodyPr>
          <a:lstStyle/>
          <a:p>
            <a:r>
              <a:rPr lang="en-US" sz="2800" dirty="0"/>
              <a:t>Full guardianship</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p:txBody>
          <a:bodyPr>
            <a:normAutofit lnSpcReduction="10000"/>
          </a:bodyPr>
          <a:lstStyle/>
          <a:p>
            <a:pPr marL="0" indent="0">
              <a:buNone/>
            </a:pPr>
            <a:r>
              <a:rPr lang="en-US" sz="2400" dirty="0"/>
              <a:t>A full (plenary) guardian has all powers available to guardians under the law.</a:t>
            </a:r>
          </a:p>
          <a:p>
            <a:r>
              <a:rPr lang="en-US" sz="2400" dirty="0"/>
              <a:t>This restricts civil liberties the most, resulting in the greatest loss of autonomy and self-determination for the protected person. </a:t>
            </a:r>
          </a:p>
          <a:p>
            <a:r>
              <a:rPr lang="en-US" sz="2400" dirty="0"/>
              <a:t>A full guardianship does not mean that the protected person has lost all rights; instead the protected person retains all civil rights aside from those given to the fiduciary.</a:t>
            </a:r>
          </a:p>
          <a:p>
            <a:r>
              <a:rPr lang="en-US" sz="2400" dirty="0"/>
              <a:t>In all guardianships the </a:t>
            </a:r>
            <a:r>
              <a:rPr lang="en-US" sz="2400" b="1" dirty="0"/>
              <a:t>guardian must consider the wishes and preferences of the protected person</a:t>
            </a:r>
            <a:r>
              <a:rPr lang="en-US" sz="2400" dirty="0"/>
              <a:t>.</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endParaRPr lang="en-US" sz="2400" dirty="0">
              <a:latin typeface="+mj-lt"/>
            </a:endParaRPr>
          </a:p>
        </p:txBody>
      </p:sp>
      <p:pic>
        <p:nvPicPr>
          <p:cNvPr id="5" name="slide 8.2">
            <a:hlinkClick r:id="" action="ppaction://media"/>
            <a:extLst>
              <a:ext uri="{FF2B5EF4-FFF2-40B4-BE49-F238E27FC236}">
                <a16:creationId xmlns:a16="http://schemas.microsoft.com/office/drawing/2014/main" id="{DA7A1905-5EFD-AE52-F639-09AB4208D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828" y="6248400"/>
            <a:ext cx="609600" cy="609600"/>
          </a:xfrm>
          <a:prstGeom prst="rect">
            <a:avLst/>
          </a:prstGeom>
        </p:spPr>
      </p:pic>
    </p:spTree>
    <p:extLst>
      <p:ext uri="{BB962C8B-B14F-4D97-AF65-F5344CB8AC3E}">
        <p14:creationId xmlns:p14="http://schemas.microsoft.com/office/powerpoint/2010/main" val="332759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C437FABD-8C69-4801-8D9F-F88EFA032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850111-F888-44D9-903A-CD46C3A76852}"/>
              </a:ext>
            </a:extLst>
          </p:cNvPr>
          <p:cNvSpPr>
            <a:spLocks noGrp="1"/>
          </p:cNvSpPr>
          <p:nvPr>
            <p:ph type="title"/>
          </p:nvPr>
        </p:nvSpPr>
        <p:spPr>
          <a:xfrm>
            <a:off x="1251678" y="382385"/>
            <a:ext cx="10178322" cy="914400"/>
          </a:xfrm>
        </p:spPr>
        <p:txBody>
          <a:bodyPr anchor="ctr">
            <a:normAutofit/>
          </a:bodyPr>
          <a:lstStyle/>
          <a:p>
            <a:r>
              <a:rPr lang="en-US" dirty="0"/>
              <a:t>Decisions made by guardians</a:t>
            </a:r>
          </a:p>
        </p:txBody>
      </p:sp>
      <p:sp>
        <p:nvSpPr>
          <p:cNvPr id="8" name="Freeform 6">
            <a:extLst>
              <a:ext uri="{FF2B5EF4-FFF2-40B4-BE49-F238E27FC236}">
                <a16:creationId xmlns:a16="http://schemas.microsoft.com/office/drawing/2014/main" id="{9BD2ECB5-E1D5-4F95-8DB5-D6B38DEEE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9" name="Rectangle 13">
            <a:extLst>
              <a:ext uri="{FF2B5EF4-FFF2-40B4-BE49-F238E27FC236}">
                <a16:creationId xmlns:a16="http://schemas.microsoft.com/office/drawing/2014/main" id="{1500752C-7683-4E03-95C5-06FCFE0C9C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20A24844-AF06-480E-AFB1-0671143189A8}"/>
              </a:ext>
            </a:extLst>
          </p:cNvPr>
          <p:cNvGraphicFramePr>
            <a:graphicFrameLocks noGrp="1"/>
          </p:cNvGraphicFramePr>
          <p:nvPr>
            <p:ph idx="1"/>
          </p:nvPr>
        </p:nvGraphicFramePr>
        <p:xfrm>
          <a:off x="1250950" y="2020186"/>
          <a:ext cx="10179050" cy="4837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Graphic 5" descr="No sign">
            <a:extLst>
              <a:ext uri="{FF2B5EF4-FFF2-40B4-BE49-F238E27FC236}">
                <a16:creationId xmlns:a16="http://schemas.microsoft.com/office/drawing/2014/main" id="{8157C388-EA4A-4249-A362-00E0B2268A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01824" y="1209726"/>
            <a:ext cx="914400" cy="914400"/>
          </a:xfrm>
          <a:prstGeom prst="rect">
            <a:avLst/>
          </a:prstGeom>
        </p:spPr>
      </p:pic>
      <p:pic>
        <p:nvPicPr>
          <p:cNvPr id="23" name="Graphic 22" descr="Thumbs up sign">
            <a:extLst>
              <a:ext uri="{FF2B5EF4-FFF2-40B4-BE49-F238E27FC236}">
                <a16:creationId xmlns:a16="http://schemas.microsoft.com/office/drawing/2014/main" id="{A4CD7FF2-BD40-43C6-8A69-C6A6D36B10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83275" y="1209726"/>
            <a:ext cx="914400" cy="914400"/>
          </a:xfrm>
          <a:prstGeom prst="rect">
            <a:avLst/>
          </a:prstGeom>
        </p:spPr>
      </p:pic>
      <p:pic>
        <p:nvPicPr>
          <p:cNvPr id="24" name="Graphic 23" descr="Gavel">
            <a:extLst>
              <a:ext uri="{FF2B5EF4-FFF2-40B4-BE49-F238E27FC236}">
                <a16:creationId xmlns:a16="http://schemas.microsoft.com/office/drawing/2014/main" id="{8064DE7C-821C-418A-8193-D9ABE27168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32976" y="1205008"/>
            <a:ext cx="914400" cy="914400"/>
          </a:xfrm>
          <a:prstGeom prst="rect">
            <a:avLst/>
          </a:prstGeom>
        </p:spPr>
      </p:pic>
      <p:pic>
        <p:nvPicPr>
          <p:cNvPr id="3" name="slide 9.2">
            <a:hlinkClick r:id="" action="ppaction://media"/>
            <a:extLst>
              <a:ext uri="{FF2B5EF4-FFF2-40B4-BE49-F238E27FC236}">
                <a16:creationId xmlns:a16="http://schemas.microsoft.com/office/drawing/2014/main" id="{8A18BACE-4AA2-1BB9-1BAC-2DC800113FE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66800" y="6215743"/>
            <a:ext cx="609600" cy="609600"/>
          </a:xfrm>
          <a:prstGeom prst="rect">
            <a:avLst/>
          </a:prstGeom>
        </p:spPr>
      </p:pic>
    </p:spTree>
    <p:extLst>
      <p:ext uri="{BB962C8B-B14F-4D97-AF65-F5344CB8AC3E}">
        <p14:creationId xmlns:p14="http://schemas.microsoft.com/office/powerpoint/2010/main" val="33488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8F87749B25754BBC6416F1E3605372" ma:contentTypeVersion="14" ma:contentTypeDescription="Create a new document." ma:contentTypeScope="" ma:versionID="b6ee305a8ea680ec7fa5c6960046c722">
  <xsd:schema xmlns:xsd="http://www.w3.org/2001/XMLSchema" xmlns:xs="http://www.w3.org/2001/XMLSchema" xmlns:p="http://schemas.microsoft.com/office/2006/metadata/properties" xmlns:ns2="87c8b6ea-5dc4-4725-9e62-852c9a31f31e" xmlns:ns3="1758de7b-c606-46f2-be28-01345f66625b" targetNamespace="http://schemas.microsoft.com/office/2006/metadata/properties" ma:root="true" ma:fieldsID="f5118f533e8f4eb22b76a6fb904d33b6" ns2:_="" ns3:_="">
    <xsd:import namespace="87c8b6ea-5dc4-4725-9e62-852c9a31f31e"/>
    <xsd:import namespace="1758de7b-c606-46f2-be28-01345f66625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8b6ea-5dc4-4725-9e62-852c9a31f3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58de7b-c606-46f2-be28-01345f66625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1CB451-47CA-425B-BD41-5294D5BDF38E}">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87c8b6ea-5dc4-4725-9e62-852c9a31f31e"/>
    <ds:schemaRef ds:uri="http://schemas.microsoft.com/office/infopath/2007/PartnerControls"/>
    <ds:schemaRef ds:uri="1758de7b-c606-46f2-be28-01345f66625b"/>
    <ds:schemaRef ds:uri="http://www.w3.org/XML/1998/namespace"/>
  </ds:schemaRefs>
</ds:datastoreItem>
</file>

<file path=customXml/itemProps2.xml><?xml version="1.0" encoding="utf-8"?>
<ds:datastoreItem xmlns:ds="http://schemas.openxmlformats.org/officeDocument/2006/customXml" ds:itemID="{A33DC7F6-C414-4288-9B67-73656388F669}">
  <ds:schemaRefs>
    <ds:schemaRef ds:uri="http://schemas.microsoft.com/sharepoint/v3/contenttype/forms"/>
  </ds:schemaRefs>
</ds:datastoreItem>
</file>

<file path=customXml/itemProps3.xml><?xml version="1.0" encoding="utf-8"?>
<ds:datastoreItem xmlns:ds="http://schemas.openxmlformats.org/officeDocument/2006/customXml" ds:itemID="{6A4A95CB-9C31-4AE3-8678-224CD5D5C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c8b6ea-5dc4-4725-9e62-852c9a31f31e"/>
    <ds:schemaRef ds:uri="1758de7b-c606-46f2-be28-01345f666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2408</TotalTime>
  <Words>2214</Words>
  <Application>Microsoft Office PowerPoint</Application>
  <PresentationFormat>Widescreen</PresentationFormat>
  <Paragraphs>155</Paragraphs>
  <Slides>15</Slides>
  <Notes>14</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Gill Sans MT</vt:lpstr>
      <vt:lpstr>Wingdings</vt:lpstr>
      <vt:lpstr>Badge</vt:lpstr>
      <vt:lpstr>Alternatives to Guardianship</vt:lpstr>
      <vt:lpstr>Learning Objectives</vt:lpstr>
      <vt:lpstr>About WINGS</vt:lpstr>
      <vt:lpstr>Terminology</vt:lpstr>
      <vt:lpstr>What is Guardianship?</vt:lpstr>
      <vt:lpstr>REQUIREMENTS FOR guardianship</vt:lpstr>
      <vt:lpstr>LIMITED GUARDIANSHIP</vt:lpstr>
      <vt:lpstr>Full guardianship</vt:lpstr>
      <vt:lpstr>Decisions made by guardians</vt:lpstr>
      <vt:lpstr>What is CONSERVATORSHIP?</vt:lpstr>
      <vt:lpstr>Requirements for cONSERVATORSHIP</vt:lpstr>
      <vt:lpstr>Decisions Made By CONSERVATORS </vt:lpstr>
      <vt:lpstr>Responsibilities of a guardian or conservator</vt:lpstr>
      <vt:lpstr>Do’s &amp; Don’ts of a guardian or conservator</vt:lpstr>
      <vt:lpstr>Stories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Alternatives to Guardianship</dc:title>
  <dc:creator>Paula Boga</dc:creator>
  <cp:lastModifiedBy>Cristina Guillen</cp:lastModifiedBy>
  <cp:revision>47</cp:revision>
  <cp:lastPrinted>2022-07-27T22:07:48Z</cp:lastPrinted>
  <dcterms:created xsi:type="dcterms:W3CDTF">2019-09-16T21:51:03Z</dcterms:created>
  <dcterms:modified xsi:type="dcterms:W3CDTF">2023-12-19T17:42:28Z</dcterms:modified>
</cp:coreProperties>
</file>